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2_AD32DD2A.xml" ContentType="application/vnd.ms-powerpoint.comments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omments/modernComment_104_6BB82761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76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95D4E8-84C6-D2E0-D32F-595BD1B6871E}" name="Nathan Carlson" initials="NC" userId="80dd54df7614b3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999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/>
                      <a:t>R² = 0.7617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5F-488D-9895-CF159D4B0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modernComment_102_AD32DD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196806-AFD1-4DC8-82F2-2056DAD8419E}" authorId="{9495D4E8-84C6-D2E0-D32F-595BD1B6871E}" created="2024-09-16T17:45:54.244">
    <pc:sldMkLst xmlns:pc="http://schemas.microsoft.com/office/powerpoint/2013/main/command">
      <pc:docMk/>
      <pc:sldMk cId="2905791786" sldId="258"/>
    </pc:sldMkLst>
    <p188:txBody>
      <a:bodyPr/>
      <a:lstStyle/>
      <a:p>
        <a:r>
          <a:rPr lang="en-US"/>
          <a:t>https://www.researchgate.net/figure/Isolated-power-module-a-Real-device-b-Internal-electric-scheme-and-c-Internal_fig7_308028373</a:t>
        </a:r>
      </a:p>
    </p188:txBody>
  </p188:cm>
</p188:cmLst>
</file>

<file path=ppt/comments/modernComment_104_6BB827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6A2DA1-869C-4A9F-9761-958C9FEE7936}" authorId="{9495D4E8-84C6-D2E0-D32F-595BD1B6871E}" created="2024-09-16T17:46:05.534">
    <pc:sldMkLst xmlns:pc="http://schemas.microsoft.com/office/powerpoint/2013/main/command">
      <pc:docMk/>
      <pc:sldMk cId="1807230817" sldId="260"/>
    </pc:sldMkLst>
    <p188:txBody>
      <a:bodyPr/>
      <a:lstStyle/>
      <a:p>
        <a:r>
          <a:rPr lang="en-US"/>
          <a:t>[2]: https://www.researchgate.net/figure/Foster-a-and-Cauer-b-thermal-networks_fig1_4345650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20.2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2706 971 24575,'-3'-1'0,"1"0"0,0-1 0,0 1 0,-1 0 0,1 0 0,-1 1 0,1-1 0,-1 0 0,1 1 0,-1-1 0,1 1 0,-1 0 0,1 0 0,-6 1 0,1 0 0,1 1 0,-1 0 0,1 0 0,-7 3 0,7-2 0,-1 0 0,1-1 0,0 0 0,-12 2 0,16-4 0,1 0 0,0 0 0,0 0 0,0 0 0,0 0 0,-1 0 0,1-1 0,0 1 0,0 0 0,0-1 0,0 1 0,0-1 0,0 1 0,0-1 0,-1 1 0,2-1 0,-1 0 0,0 1 0,0-1 0,-1-1 0,0 0 0,1 0 0,-1 0 0,1 0 0,0 0 0,0-1 0,0 1 0,0 0 0,0-1 0,0-3 0,-1-2 0,1 0 0,1 0 0,-1-1 0,1 1 0,2-9 0,-2 11 0,1 1 0,0-1 0,1 1 0,-1-1 0,1 1 0,0-1 0,0 1 0,1 0 0,-1 0 0,1 0 0,0 1 0,1-1 0,-1 1 0,1-1 0,0 1 0,0 0 0,0 0 0,1 1 0,-1-1 0,1 1 0,0 0 0,0 0 0,0 1 0,0 0 0,0 0 0,1 0 0,-1 0 0,9-1 0,16-4 0,-8 2 0,-1 0 0,1 2 0,27-1 0,-32 3 0,-12 0 0,0 1 0,0 0 0,0 0 0,10 2 0,-13-2 0,-1 0 0,0 1 0,1-1 0,-1 1 0,0 0 0,1-1 0,-1 1 0,0 0 0,1 0 0,-1 0 0,0 0 0,0 0 0,0 0 0,0 0 0,0 0 0,0 0 0,0 0 0,-1 1 0,1-1 0,0 0 0,0 2 0,1 3 0,-1-1 0,0 0 0,0 1 0,0-1 0,0 1 0,-1-1 0,0 1 0,0-1 0,-1 1 0,1-1 0,-1 0 0,-1 1 0,-1 7 0,0-5 0,-1 1 0,1 0 0,-1-1 0,-1 0 0,1 0 0,-1-1 0,-8 10 0,11-14 0,-1-1 0,1 1 0,-1-1 0,0 0 0,0 0 0,0 0 0,0 0 0,0 0 0,0-1 0,0 1 0,-1-1 0,1 0 0,-4 1 0,1-1 0,1-1 0,-1 1 0,0-1 0,1 0 0,-1 0 0,0-1 0,-6-1 0,9 1 0,0 1 0,0 0 0,0 0 0,0 0 0,0 1 0,0-1 0,0 1 0,0 0 0,0-1 0,0 1 0,1 0 0,-5 2 0,-31 20 0,33-19 0,-73 58 0,24-17 0,49-41 0,-1-1 0,0 1 0,-10 3 0,11-5 0,1 0 0,-1 0 0,1 0 0,0 1 0,0 0 0,0-1 0,-6 6 0,-17 24 0,13-17 0,-21 21 0,30-32 0,0 0 0,0 0 0,-1 0 0,0-1 0,1 0 0,-1 0 0,0 0 0,-11 2 0,1 0 0,1 0 0,0 1 0,1 0 0,0 1 0,-16 11 0,-62 49 0,1-1 0,63-42 0,-1-2 0,-41 24 0,55-37 0,0-2 0,-1 0 0,0 0 0,0-1 0,0-2 0,-1 1 0,-19 1 0,-89 5 0,75-7 0,-85 14 0,11 0 0,115-17 0,1-1 0,1 1 0,-1 0 0,0 0 0,1 0 0,-1 1 0,1 0 0,-12 6 0,18-8 0,1 0 0,0 0 0,-1 0 0,1 1 0,0-1 0,-1 0 0,1 0 0,0 0 0,-1 1 0,1-1 0,0 0 0,0 1 0,-1-1 0,1 0 0,0 0 0,0 1 0,-1-1 0,1 0 0,0 1 0,0-1 0,0 0 0,0 1 0,0-1 0,0 0 0,0 1 0,-1-1 0,1 1 0,0-1 0,0 1 0,1-1 0,-1 1 0,1-1 0,-1 1 0,0-1 0,1 1 0,-1-1 0,1 1 0,-1-1 0,1 0 0,-1 1 0,1-1 0,-1 0 0,1 1 0,-1-1 0,2 0 0,24 6 0,34-1 0,74-4 0,62-13 0,40-1 0,-118 8 0,15-7 0,-7 0 0,-112 12 0,-1 1 0,0 0 0,0 1 0,13 3 0,-16-2 0,1-1 0,-1 0 0,0-1 0,1 0 0,0-1 0,14-1 0,-24 1 0,1 0 0,-1 0 0,0-1 0,0 1 0,1 0 0,-1-1 0,0 1 0,1-1 0,-1 0 0,0 1 0,0-1 0,0 0 0,0 0 0,0 0 0,0 1 0,0-1 0,0 0 0,0-1 0,0 1 0,0-1 0,0 1 0,-1 0 0,0 0 0,0 0 0,0 0 0,0 0 0,0 0 0,0 0 0,0 0 0,0 0 0,0 1 0,0-1 0,0 0 0,0 0 0,-1 0 0,1 0 0,0 0 0,-1 0 0,1 0 0,-1 0 0,1 1 0,-1-1 0,1 0 0,-1 0 0,0 1 0,1-1 0,-1 0 0,0 1 0,0-1 0,-1 0 0,-8-6 0,0 0 0,0 1 0,-16-7 0,-4-3 0,-336-158 0,-66 16 0,394 147 0,0 2 0,-1 2 0,0 1 0,-49 0 0,60 4 0,0-2 0,0-1 0,-46-13 0,2 0 0,17 6 0,-3-2 0,0 3 0,-104-7 0,174 20 0,1 0 0,-1 1 0,1 0 0,-1 1 0,17 7 0,70 35 0,-14-1 0,51 24 0,-121-62 0,0 1 0,0 0 0,-1 1 0,0 1 0,0 0 0,-1 1 0,0 0 0,17 21 0,-28-29 0,0-1 0,0 1 0,-1-1 0,1 1 0,-1 0 0,2 2 0,-3-4 0,0 0 0,1-1 0,-1 1 0,0 0 0,0-1 0,0 1 0,0 0 0,0-1 0,0 1 0,0 0 0,0-1 0,0 1 0,-1 0 0,1-1 0,0 1 0,0 0 0,0-1 0,-1 1 0,1 0 0,0-1 0,-1 1 0,1-1 0,-1 1 0,1-1 0,-1 1 0,1-1 0,-1 1 0,1-1 0,-1 1 0,1-1 0,-1 0 0,0 1 0,-7 3 0,0 0 0,-1 0 0,1-1 0,-1 0 0,1-1 0,-1 0 0,-18 2 0,-67-1 0,70-3 0,-159-3 0,131-1 0,-76-14 0,-229-82 0,351 98 0,0 0 0,1 0 0,0 0 0,-1-1 0,1 0 0,0 0 0,0 0 0,1 0 0,-1-1 0,1 0 0,-1 0 0,-3-6 0,6 8 0,0-1 0,1 0 0,-1 0 0,1 0 0,0 0 0,0 0 0,0 0 0,0 0 0,0 0 0,1-1 0,-1 1 0,1 0 0,0 0 0,0-1 0,0 1 0,0 0 0,1 0 0,-1-1 0,1 1 0,0 0 0,0 0 0,0 0 0,3-4 0,0-2 0,1 1 0,0 0 0,1 0 0,0 1 0,0-1 0,0 1 0,1 1 0,0-1 0,0 1 0,1 0 0,14-7 0,-3 2 0,1 1 0,0 0 0,41-11 0,2 4 0,1 3 0,1 3 0,77-4 0,-137 14 0,0 1 0,1 0 0,-1 0 0,0 1 0,8 1 0,-12-2 0,-1 0 0,1 1 0,0-1 0,-1 0 0,1 0 0,0 1 0,-1-1 0,1 1 0,-1-1 0,1 0 0,0 1 0,-1-1 0,1 1 0,-1-1 0,0 1 0,1 0 0,-1-1 0,1 2 0,-1-1 0,1 0 0,-1 0 0,0 0 0,0 0 0,0 0 0,0 0 0,0 0 0,0 0 0,-1 0 0,1 0 0,0 0 0,0 0 0,-1 0 0,1 0 0,-1 0 0,1 0 0,-1 1 0,-4 5 0,0 0 0,1-1 0,-2 1 0,1-1 0,-1 0 0,-10 8 0,-45 29 0,45-33 0,-38 23 0,-1-2 0,-2-2 0,-81 28 0,58-30 0,-2-4 0,-85 13 0,158-34 0,-1 0 0,-1 0 0,0 0 0,0-1 0,0-1 0,0 0 0,0 0 0,-14-3 0,23 3 0,0-1 0,0 1 0,0-1 0,0 0 0,0 0 0,0 0 0,0 0 0,0 0 0,0-1 0,1 1 0,-1 0 0,0-1 0,1 1 0,0-1 0,-1 0 0,1 1 0,0-1 0,0 0 0,-1 0 0,1 0 0,1 0 0,-1 0 0,0 0 0,0 0 0,1 0 0,-1 0 0,1 0 0,0-1 0,0 1 0,0 0 0,0 0 0,0 0 0,0 0 0,1-4 0,1-4 0,0 0 0,1 0 0,0-1 0,0 2 0,10-20 0,14-20 0,3 1 0,2 1 0,69-78 0,-76 97 0,1 1 0,2 2 0,0 1 0,42-28 0,-44 36 0,1 2 0,0 0 0,0 2 0,1 0 0,55-13 0,-22 13 0,0 1 0,85-2 0,122 20 0,-259-6 0,3-1 0,0 1 0,-1 0 0,1 1 0,0 0 0,0 1 0,-1 1 0,14 5 0,-23-8 0,0 1 0,0-1 0,0 0 0,0 1 0,0 0 0,0-1 0,0 1 0,-1 0 0,1 0 0,-1 0 0,1 0 0,-1 0 0,0 1 0,0-1 0,0 0 0,0 0 0,0 1 0,0-1 0,-1 1 0,1-1 0,-1 1 0,0-1 0,1 1 0,-1-1 0,0 1 0,-1-1 0,1 1 0,0-1 0,-1 1 0,-1 3 0,-1 4 0,0-1 0,0 0 0,-2 1 0,1-2 0,-1 1 0,-9 12 0,-2 1 0,-1-2 0,-37 35 0,41-43 0,-1-1 0,0-1 0,-1 0 0,1-1 0,-25 11 0,30-16 0,-1-1 0,0 0 0,0-1 0,0 0 0,-1 0 0,1-1 0,0-1 0,-1 0 0,1 0 0,0-1 0,-19-3 0,27 3 0,-1 0 0,1 0 0,0 0 0,0 0 0,0 0 0,0 0 0,1 0 0,-1-1 0,0 1 0,0-1 0,1 1 0,-1-1 0,1 0 0,-1 1 0,1-1 0,0 0 0,0 0 0,0 0 0,0 0 0,0 0 0,0 0 0,0-1 0,1 1 0,-1 0 0,0-3 0,0-4 0,0-1 0,0 1 0,1 0 0,1-18 0,3 4 0,0 0 0,1-1 0,2 1 0,0 1 0,17-35 0,63-101 0,-70 131 0,1 0 0,1 0 0,1 2 0,2 1 0,0 0 0,43-33 0,-58 52 0,1-1 0,0 2 0,0-1 0,11-4 0,-16 9 0,-1-1 0,0 0 0,0 1 0,0-1 0,1 1 0,-1 0 0,0 0 0,1 0 0,-1 0 0,3 0 0,-4 0 0,0 1 0,0-1 0,1 0 0,-1 1 0,0-1 0,0 1 0,0 0 0,0-1 0,-1 1 0,1 0 0,0-1 0,0 1 0,0 0 0,0 0 0,-1 0 0,1 0 0,0 0 0,-1 0 0,1 0 0,-1 0 0,1 1 0,1 4 0,0 0 0,-1 0 0,0 0 0,0 0 0,0 0 0,-1 0 0,0 11 0,-9 47 0,4-32 0,-3 35 0,3-1 0,3 1 0,7 83 0,-4-142 0,0-1 0,1 1 0,-1 0 0,2 0 0,-1-1 0,1 1 0,0-1 0,1 0 0,5 8 0,-7-11 0,1 0 0,0-1 0,0 1 0,0-1 0,1 0 0,-1 0 0,1 0 0,0 0 0,0 0 0,0-1 0,0 0 0,0 0 0,1 0 0,-1 0 0,1-1 0,-1 0 0,5 1 0,19 1 0,0-1 0,43-4 0,-24 1 0,-23 0 0,-13 0 0,1 0 0,0 1 0,-1 1 0,20 3 0,-28-3 0,-1-1 0,1 1 0,-1 0 0,0 0 0,1 0 0,-1 0 0,0 0 0,0 0 0,0 1 0,0-1 0,0 1 0,0 0 0,0-1 0,-1 1 0,1 0 0,0 0 0,-1 0 0,0 0 0,1 0 0,-1 0 0,0 1 0,0-1 0,0 0 0,0 1 0,-1-1 0,1 0 0,0 4 0,0 1 0,-1 1 0,1-1 0,-1 1 0,-2 12 0,-1-79 0,5 39 0,0-1 0,2 0 0,7-23 0,24-59 0,7-28 0,-41 127 0,0 0 0,0-1 0,-1 1 0,1-1 0,-1 1 0,0-1 0,-1-4 0,1 8 0,0-1 0,-1 1 0,1-1 0,-1 0 0,0 1 0,1-1 0,-1 1 0,0-1 0,0 1 0,0-1 0,0 1 0,0 0 0,0 0 0,-1-1 0,1 1 0,0 0 0,-1 0 0,1 0 0,0 0 0,-4-1 0,-11-4 0,0 1 0,-1 0 0,0 2 0,0-1 0,-23 0 0,12 1 0,-294-13 0,295 16 0,24 0 0,0 0 0,0 0 0,0 0 0,0-1 0,0 1 0,0-1 0,0 0 0,-1 0 0,2 0 0,-7-2 0,8 1 0,-1 1 0,0-1 0,0 0 0,1 1 0,-1-1 0,1 0 0,-1 0 0,1 0 0,0 0 0,0 0 0,-1-1 0,2 1 0,-1 0 0,0 0 0,0-4 0,-3-12 0,1 0 0,0 0 0,2-1 0,1-32 0,11-75 0,-10 122 0,4-44 0,9-57 0,-11 87 0,1 0 0,1 0 0,11-26 0,-16 43 0,14-25 0,-13 25 0,0 0 0,-1 0 0,1 0 0,0 0 0,0 1 0,-1-1 0,1 0 0,0 0 0,0 1 0,0-1 0,0 0 0,0 1 0,0-1 0,0 1 0,0 0 0,0-1 0,0 1 0,0 0 0,0-1 0,0 1 0,2 0 0,-1 0 0,-1 1 0,0-1 0,0 1 0,0-1 0,0 1 0,0-1 0,0 1 0,0 0 0,0-1 0,0 1 0,0 0 0,0 0 0,0 0 0,0-1 0,-1 1 0,1 0 0,0 0 0,-1 1 0,1-1 0,-1 0 0,1 0 0,-1 0 0,1 0 0,-1 0 0,1 2 0,5 33 0,-5-31 0,0 17 0,0-1 0,-2 1 0,0 0 0,-4 23 0,-3-4 0,-14 45 0,9-46 0,-1-1 0,-2-1 0,-2-1 0,-1 0 0,-2-1 0,-1-1 0,-2-1 0,-45 49 0,68-82 0,0 0 0,0 0 0,0 0 0,0-1 0,0 1 0,0 0 0,0 0 0,0-1 0,0 1 0,0-1 0,0 1 0,0-1 0,-1 1 0,1-1 0,0 0 0,0 0 0,0 1 0,-1-1 0,1 0 0,0 0 0,0 0 0,-1 0 0,1-1 0,-2 1 0,-1-2 0,0 1 0,0-1 0,0 0 0,0 0 0,-6-5 0,-2 0 0,-61-35 0,-27-15 0,-131-98 0,219 146 0,5 4 0,0-1 0,0 0 0,0 0 0,0 0 0,1-1 0,0 1 0,1-2 0,-1 1 0,-3-8 0,8 12 0,0 0 0,0 0 0,0 0 0,1 1 0,-1-1 0,1 0 0,0 0 0,0 0 0,0 0 0,0 0 0,1-4 0,10-33 0,-3 15 0,-3-6-250,-1 0-1,-2 0 1,-2-51 0,0 73-114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0E399-674C-4578-8E49-300B35424D4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B10C-67DB-480F-AD56-CC67934C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1DF3-7609-819A-49A6-43FDF6545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EE2C-5609-ADEC-F56C-012CF3F0A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E048-78F2-9DDE-5CF3-A4343161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43D-2BEA-819D-FFE5-50257A52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F45D-7956-2A98-1334-F19E2D32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5861-5CFB-9A9B-18C6-0D7A9DF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6903A-46CD-231C-5217-B190C2A1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9DC8-EB0D-AF2F-8330-8084ED20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A878-812F-4770-7483-94525F2D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8C82-93AC-F416-422C-727D8424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88731-63E9-A3DA-3572-09CE2DD00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61CD-489E-9D0E-44EB-62DE2570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A6F-9B20-E611-8A6C-014CD3A3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9C89-8865-CB6F-698F-AF8DB255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4A2-ED6D-477A-E554-A835C73D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624A-DCF1-6727-4380-E2A8377D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5A19-29B2-2ABE-8B15-486289FA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59E5-51B0-994E-8E3F-A75C9479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4F38-11A7-D5A7-9F8A-FAE3E65B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670DC-70E3-E04A-A9E1-34B254D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987D-6D15-B634-46C6-5F91F843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0154-BA24-B9B7-7901-DB9B2F93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4158-55F4-D064-E85B-701CB092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2D9B6-DBBC-AC3E-39FA-9DBB209A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BB5E-A191-69B3-246C-9D1921E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4AF1-E05F-D85B-DF02-729CBDD0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C404-FE30-F5F4-E5CE-5AE87ED2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B8A2-506C-177F-3A0C-126EBE33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F377F-7687-23D6-E755-69E93B52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5835-D130-8D0F-38DD-AE4E5B3D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42597-966B-030B-A196-E3E8C52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5723-8F36-CB22-4C11-51FD2E34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D8FC-E1C0-06AD-060D-6A9C1956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9C8B-5677-1909-0C01-44EAAF0BB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EECEE-8D3B-9566-DAD4-EEA2528C9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A410B-2BA6-3C23-837C-714FFF315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9D18-A328-72EC-FCD0-FB9015F9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EFA3C9-88D8-3CFA-1D70-6777DDBB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85BA5-2F0D-5F16-E351-DF7B14A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6EA4-40A7-B53F-FF0D-51BC51BA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4B51-B77D-96D4-A94A-8219DF85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F8B43-032F-E968-1D3F-0EE1CB19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06F37-4BFA-1DF2-1900-750E4FF7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B632B-126A-5BFE-A752-8C57CF60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92AE-F38E-D927-A455-8F1BA68D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0B90-7671-0392-0A23-C5BFADA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3641-04F6-266E-9ED9-8CA005B7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90A2-01FD-27BC-F0FB-359C5397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481D-2577-31E8-C057-E9032013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A54FA-261B-2984-57BD-D1F3EC4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D3CCA-A72D-2A3B-8FE8-2DD5421F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7C1A2-091B-A309-DBAA-D47A114D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A555-1A5D-0552-50BC-A8ADF152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3B6F1-BA9B-2415-771B-E050C3735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E12F7-16BA-C088-E4ED-F8365A36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E524-896A-B854-0786-EAED41D6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B428-98AC-9575-E012-20DCBAAA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CD60D-9F12-9B87-E85D-240589AC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C02A7-6B5C-560B-782C-CFB304EF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2849-7770-B7B2-58AB-BBA843F1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CF4E-75B3-A27C-5BC2-EC22F7218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EEA1-6B4C-A385-6BF8-2FBEEBAA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3814-5EED-CE24-D805-CC480D48A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0038-1101(88)90099-8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microsoft.com/office/2018/10/relationships/comments" Target="../comments/modernComment_102_AD32DD2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BB8276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8F4EA4-BD26-B631-75C1-0B2E2A1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82" y="5580613"/>
            <a:ext cx="5602236" cy="851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9DE47-E070-3A9E-7762-EF6665485405}"/>
              </a:ext>
            </a:extLst>
          </p:cNvPr>
          <p:cNvSpPr/>
          <p:nvPr/>
        </p:nvSpPr>
        <p:spPr>
          <a:xfrm>
            <a:off x="0" y="0"/>
            <a:ext cx="12192000" cy="4638675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BD0211C-A5BC-990F-EB40-D262FFC7E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13" y="4189370"/>
            <a:ext cx="967969" cy="967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12711-5C28-560D-4AF4-CE3387F1F991}"/>
              </a:ext>
            </a:extLst>
          </p:cNvPr>
          <p:cNvSpPr txBox="1"/>
          <p:nvPr/>
        </p:nvSpPr>
        <p:spPr>
          <a:xfrm>
            <a:off x="2185598" y="1285162"/>
            <a:ext cx="7820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skerville Old Face" panose="020F0502020204030204" pitchFamily="18" charset="0"/>
                <a:cs typeface="Times New Roman" panose="02020603050405020304" pitchFamily="18" charset="0"/>
              </a:rPr>
              <a:t>Impact of Solder Voids on Power Module Thermal Resistance Using Transient System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84F69-5D1E-8045-DCD6-B0B6285AFD01}"/>
              </a:ext>
            </a:extLst>
          </p:cNvPr>
          <p:cNvSpPr txBox="1"/>
          <p:nvPr/>
        </p:nvSpPr>
        <p:spPr>
          <a:xfrm>
            <a:off x="883701" y="2949533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Nathan Carlson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ncarlson@crimson.ua.edu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3B74-C094-75EB-4BF8-1FB10F380E6E}"/>
              </a:ext>
            </a:extLst>
          </p:cNvPr>
          <p:cNvSpPr txBox="1"/>
          <p:nvPr/>
        </p:nvSpPr>
        <p:spPr>
          <a:xfrm>
            <a:off x="6676432" y="2946379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nbaker2@crimson.ua.edu</a:t>
            </a:r>
          </a:p>
        </p:txBody>
      </p:sp>
    </p:spTree>
    <p:extLst>
      <p:ext uri="{BB962C8B-B14F-4D97-AF65-F5344CB8AC3E}">
        <p14:creationId xmlns:p14="http://schemas.microsoft.com/office/powerpoint/2010/main" val="20169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Peak Identification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97464-512C-051B-9AB8-079BF975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5" t="13280" r="5355" b="6582"/>
          <a:stretch/>
        </p:blipFill>
        <p:spPr>
          <a:xfrm>
            <a:off x="4532283" y="1078599"/>
            <a:ext cx="6889807" cy="5254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218D0-06E9-15DC-E597-9D50EF03024A}"/>
              </a:ext>
            </a:extLst>
          </p:cNvPr>
          <p:cNvSpPr txBox="1"/>
          <p:nvPr/>
        </p:nvSpPr>
        <p:spPr>
          <a:xfrm>
            <a:off x="5784847" y="6373238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8. Plot of Tau Intensity vs time, with peaks identified.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CFB32-6681-6B7A-2B6E-4A6299292F62}"/>
              </a:ext>
            </a:extLst>
          </p:cNvPr>
          <p:cNvSpPr txBox="1"/>
          <p:nvPr/>
        </p:nvSpPr>
        <p:spPr>
          <a:xfrm>
            <a:off x="525460" y="1301787"/>
            <a:ext cx="33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 of Tau Intensity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19339-CB37-0F79-1D8B-F4151185E727}"/>
              </a:ext>
            </a:extLst>
          </p:cNvPr>
          <p:cNvSpPr txBox="1"/>
          <p:nvPr/>
        </p:nvSpPr>
        <p:spPr>
          <a:xfrm>
            <a:off x="947285" y="1963923"/>
            <a:ext cx="31770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Peaks of the tau intensity plot correspond to high R and low C relative to the surrounding region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first tau peak (1.12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corresponds to the first material junction from the chip to the solder layer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Thus, measuring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at ~1.12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should give more accurate measurements than in steady-state</a:t>
            </a:r>
          </a:p>
        </p:txBody>
      </p:sp>
    </p:spTree>
    <p:extLst>
      <p:ext uri="{BB962C8B-B14F-4D97-AF65-F5344CB8AC3E}">
        <p14:creationId xmlns:p14="http://schemas.microsoft.com/office/powerpoint/2010/main" val="239102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First Tau Peak Distribution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1EAA6-5482-14AD-8439-608EBFD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5" y="1977788"/>
            <a:ext cx="4417217" cy="3458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A4000-2CB0-1C12-A22C-6EE47001C063}"/>
              </a:ext>
            </a:extLst>
          </p:cNvPr>
          <p:cNvSpPr txBox="1"/>
          <p:nvPr/>
        </p:nvSpPr>
        <p:spPr>
          <a:xfrm>
            <a:off x="186463" y="1331457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Where does the first peak occur most often?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6ACBE-A646-CDD6-ECC7-C98B98E58815}"/>
              </a:ext>
            </a:extLst>
          </p:cNvPr>
          <p:cNvSpPr txBox="1"/>
          <p:nvPr/>
        </p:nvSpPr>
        <p:spPr>
          <a:xfrm>
            <a:off x="6257930" y="1331457"/>
            <a:ext cx="54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Does the time of the first peak have a correlation with the void percentage?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C65C8B-8610-6520-A5C0-3CBCFB0C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8" y="2069114"/>
            <a:ext cx="4928274" cy="3275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6353CF-D4D4-70B4-8693-A56D8571A337}"/>
              </a:ext>
            </a:extLst>
          </p:cNvPr>
          <p:cNvSpPr txBox="1"/>
          <p:nvPr/>
        </p:nvSpPr>
        <p:spPr>
          <a:xfrm>
            <a:off x="1264388" y="5513160"/>
            <a:ext cx="314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9. Histogram of all first tau peak times, scaled by how prominent the peak is.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23C13-8DE9-6E78-DD19-47C6D8D01CB5}"/>
              </a:ext>
            </a:extLst>
          </p:cNvPr>
          <p:cNvSpPr txBox="1"/>
          <p:nvPr/>
        </p:nvSpPr>
        <p:spPr>
          <a:xfrm>
            <a:off x="7421361" y="5513159"/>
            <a:ext cx="314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10. Linear correlation of the time of the tau peak to the void percentage</a:t>
            </a:r>
          </a:p>
        </p:txBody>
      </p:sp>
    </p:spTree>
    <p:extLst>
      <p:ext uri="{BB962C8B-B14F-4D97-AF65-F5344CB8AC3E}">
        <p14:creationId xmlns:p14="http://schemas.microsoft.com/office/powerpoint/2010/main" val="298482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for t = 1.5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ms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3B8C2-9E0C-CE63-7C1D-10671E40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5" y="1495232"/>
            <a:ext cx="5136435" cy="386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141B4-7E8B-342E-EDBC-0E15FBD8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72" y="1495232"/>
            <a:ext cx="5093193" cy="386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D9F5A-50A3-C7DC-DE85-19229CBEE821}"/>
                  </a:ext>
                </a:extLst>
              </p:cNvPr>
              <p:cNvSpPr txBox="1"/>
              <p:nvPr/>
            </p:nvSpPr>
            <p:spPr>
              <a:xfrm>
                <a:off x="761395" y="1125900"/>
                <a:ext cx="5469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Model fit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𝟓𝟏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𝟏𝟑𝟖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𝟎</m:t>
                    </m:r>
                  </m:oMath>
                </a14:m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D9F5A-50A3-C7DC-DE85-19229CBE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95" y="1125900"/>
                <a:ext cx="546943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D7120D-5A2B-9627-A913-A6D3E9EA9577}"/>
              </a:ext>
            </a:extLst>
          </p:cNvPr>
          <p:cNvSpPr txBox="1"/>
          <p:nvPr/>
        </p:nvSpPr>
        <p:spPr>
          <a:xfrm>
            <a:off x="6230831" y="1125900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Linear 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4F928-B9FE-3DDE-9682-B92FB2DC22AE}"/>
              </a:ext>
            </a:extLst>
          </p:cNvPr>
          <p:cNvSpPr txBox="1"/>
          <p:nvPr/>
        </p:nvSpPr>
        <p:spPr>
          <a:xfrm>
            <a:off x="1366979" y="5544383"/>
            <a:ext cx="416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11.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vs Voids at 1.58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model 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9FB6C-09D5-8098-8DC4-2C3CC1DFADB1}"/>
              </a:ext>
            </a:extLst>
          </p:cNvPr>
          <p:cNvSpPr txBox="1"/>
          <p:nvPr/>
        </p:nvSpPr>
        <p:spPr>
          <a:xfrm>
            <a:off x="6883536" y="5593599"/>
            <a:ext cx="416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12.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vs Voids at 1.58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linear fit</a:t>
            </a:r>
          </a:p>
        </p:txBody>
      </p:sp>
    </p:spTree>
    <p:extLst>
      <p:ext uri="{BB962C8B-B14F-4D97-AF65-F5344CB8AC3E}">
        <p14:creationId xmlns:p14="http://schemas.microsoft.com/office/powerpoint/2010/main" val="280424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Correlation at Non-Peak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FBE3-BCFA-5060-5351-08258B0C908B}"/>
              </a:ext>
            </a:extLst>
          </p:cNvPr>
          <p:cNvSpPr txBox="1"/>
          <p:nvPr/>
        </p:nvSpPr>
        <p:spPr>
          <a:xfrm>
            <a:off x="-3944" y="2301829"/>
            <a:ext cx="35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does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look like near steady-state?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D1474-ED18-2D42-8A6D-4716E6A4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26" y="1297999"/>
            <a:ext cx="3435972" cy="265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EC2E3-3FEE-F5E8-C2E3-8B516CAE8242}"/>
              </a:ext>
            </a:extLst>
          </p:cNvPr>
          <p:cNvSpPr txBox="1"/>
          <p:nvPr/>
        </p:nvSpPr>
        <p:spPr>
          <a:xfrm>
            <a:off x="7677243" y="2301829"/>
            <a:ext cx="35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Much weaker correlation due to variable thermal resistance of layers between the solder and heat sink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686CE-D33B-24DF-7BAB-F4D065671895}"/>
              </a:ext>
            </a:extLst>
          </p:cNvPr>
          <p:cNvSpPr txBox="1"/>
          <p:nvPr/>
        </p:nvSpPr>
        <p:spPr>
          <a:xfrm>
            <a:off x="-3944" y="4892637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At what time does the void percentage have the highest correlation with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00F14-C9D9-D81C-7EE8-FFBD8AF8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86" y="4100393"/>
            <a:ext cx="3141052" cy="2507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B362F1-D24C-28FD-823C-87CFED985B1A}"/>
              </a:ext>
            </a:extLst>
          </p:cNvPr>
          <p:cNvSpPr txBox="1"/>
          <p:nvPr/>
        </p:nvSpPr>
        <p:spPr>
          <a:xfrm>
            <a:off x="7562014" y="4822748"/>
            <a:ext cx="35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Peaks at ~3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, close to the predicted time constant associated with the chip-to-solder interface!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D7C651-F4BC-48B2-068A-4A367A88E166}"/>
              </a:ext>
            </a:extLst>
          </p:cNvPr>
          <p:cNvSpPr/>
          <p:nvPr/>
        </p:nvSpPr>
        <p:spPr>
          <a:xfrm>
            <a:off x="3529589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949DA-20A9-C89F-4169-EFEDA42549DC}"/>
              </a:ext>
            </a:extLst>
          </p:cNvPr>
          <p:cNvSpPr/>
          <p:nvPr/>
        </p:nvSpPr>
        <p:spPr>
          <a:xfrm>
            <a:off x="7350698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0068F4-9027-964E-6C80-19D091437913}"/>
              </a:ext>
            </a:extLst>
          </p:cNvPr>
          <p:cNvSpPr/>
          <p:nvPr/>
        </p:nvSpPr>
        <p:spPr>
          <a:xfrm>
            <a:off x="3633655" y="524278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B034EF-C758-8CE9-5CBC-B2AF7E50EFBA}"/>
              </a:ext>
            </a:extLst>
          </p:cNvPr>
          <p:cNvSpPr/>
          <p:nvPr/>
        </p:nvSpPr>
        <p:spPr>
          <a:xfrm>
            <a:off x="7350698" y="5199888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Is the Thermal System Truly Linear?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BCB91-EED7-CE0D-334B-7D9FC9E4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9" y="1054290"/>
            <a:ext cx="9784682" cy="5513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79D3-8D37-A9BA-FFCC-8D970B330051}"/>
              </a:ext>
            </a:extLst>
          </p:cNvPr>
          <p:cNvSpPr txBox="1"/>
          <p:nvPr/>
        </p:nvSpPr>
        <p:spPr>
          <a:xfrm>
            <a:off x="2082595" y="6445119"/>
            <a:ext cx="802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14. System linearity check by measuring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at several values of applied power, as well as at various times.</a:t>
            </a:r>
          </a:p>
        </p:txBody>
      </p:sp>
    </p:spTree>
    <p:extLst>
      <p:ext uri="{BB962C8B-B14F-4D97-AF65-F5344CB8AC3E}">
        <p14:creationId xmlns:p14="http://schemas.microsoft.com/office/powerpoint/2010/main" val="118895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Power Cycling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D79D3-8D37-A9BA-FFCC-8D970B330051}"/>
              </a:ext>
            </a:extLst>
          </p:cNvPr>
          <p:cNvSpPr txBox="1"/>
          <p:nvPr/>
        </p:nvSpPr>
        <p:spPr>
          <a:xfrm>
            <a:off x="3702947" y="5642232"/>
            <a:ext cx="802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15. Power cycling results, showing a negative correlation with void percentage.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36E20B-7428-A711-2560-020F6B198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650283"/>
              </p:ext>
            </p:extLst>
          </p:nvPr>
        </p:nvGraphicFramePr>
        <p:xfrm>
          <a:off x="3948274" y="1454118"/>
          <a:ext cx="7294773" cy="4090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615E97-822F-C487-05B6-1049AE82F441}"/>
              </a:ext>
            </a:extLst>
          </p:cNvPr>
          <p:cNvSpPr txBox="1"/>
          <p:nvPr/>
        </p:nvSpPr>
        <p:spPr>
          <a:xfrm>
            <a:off x="911020" y="115618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Cycling Conditions: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31F9F-7390-225E-8C51-7133EED938D8}"/>
                  </a:ext>
                </a:extLst>
              </p:cNvPr>
              <p:cNvSpPr txBox="1"/>
              <p:nvPr/>
            </p:nvSpPr>
            <p:spPr>
              <a:xfrm>
                <a:off x="258762" y="1817362"/>
                <a:ext cx="3560763" cy="3547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current: 24A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Failure mode: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+20%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+10%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Cause of failure: solder layer fatigue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109-116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°C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On-time: 1 sec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Off-time: 1 sec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31F9F-7390-225E-8C51-7133EED9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2" y="1817362"/>
                <a:ext cx="3560763" cy="3547702"/>
              </a:xfrm>
              <a:prstGeom prst="rect">
                <a:avLst/>
              </a:prstGeom>
              <a:blipFill>
                <a:blip r:embed="rId3"/>
                <a:stretch>
                  <a:fillRect l="-1026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56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Important Results and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0F3E4-C7C0-5B0C-EC1E-6EFB716E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60" y="2334412"/>
            <a:ext cx="5093193" cy="3867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2BC46-F6D5-9592-1844-767A2B88CAC7}"/>
              </a:ext>
            </a:extLst>
          </p:cNvPr>
          <p:cNvSpPr txBox="1"/>
          <p:nvPr/>
        </p:nvSpPr>
        <p:spPr>
          <a:xfrm>
            <a:off x="1257010" y="1155484"/>
            <a:ext cx="426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Voids have a distinct effect on thermal resistance, but the absolute change in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Rth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of the whole package is relatively small.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0ACD7-4E45-1F1B-72CE-B21971345145}"/>
              </a:ext>
            </a:extLst>
          </p:cNvPr>
          <p:cNvSpPr txBox="1"/>
          <p:nvPr/>
        </p:nvSpPr>
        <p:spPr>
          <a:xfrm>
            <a:off x="6165964" y="2917609"/>
            <a:ext cx="4076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While our model is able to capture the data trends, it is unclear whether it is truly a good indicator of thermal resistance.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7FDC4-7E19-AE73-92EB-09A1A27D47DE}"/>
              </a:ext>
            </a:extLst>
          </p:cNvPr>
          <p:cNvSpPr txBox="1"/>
          <p:nvPr/>
        </p:nvSpPr>
        <p:spPr>
          <a:xfrm>
            <a:off x="6165964" y="4633316"/>
            <a:ext cx="4076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The methodology used for postprocessing appears to be able to accurately measure the thermal resistance of the solder with minimal influence from other layers.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65FCF-3199-DE3E-00E7-425C7A72DFCC}"/>
              </a:ext>
            </a:extLst>
          </p:cNvPr>
          <p:cNvSpPr txBox="1"/>
          <p:nvPr/>
        </p:nvSpPr>
        <p:spPr>
          <a:xfrm>
            <a:off x="6165964" y="1155484"/>
            <a:ext cx="407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Voids cause a significant decrease in the lifetime of the solder layer during power cycling.</a:t>
            </a:r>
          </a:p>
        </p:txBody>
      </p:sp>
    </p:spTree>
    <p:extLst>
      <p:ext uri="{BB962C8B-B14F-4D97-AF65-F5344CB8AC3E}">
        <p14:creationId xmlns:p14="http://schemas.microsoft.com/office/powerpoint/2010/main" val="267478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9F91A-5456-20B1-D9B9-20B4C6FD0A51}"/>
              </a:ext>
            </a:extLst>
          </p:cNvPr>
          <p:cNvCxnSpPr>
            <a:cxnSpLocks/>
          </p:cNvCxnSpPr>
          <p:nvPr/>
        </p:nvCxnSpPr>
        <p:spPr>
          <a:xfrm>
            <a:off x="6096000" y="1257858"/>
            <a:ext cx="0" cy="52187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1F9DCE-394C-D37A-0F37-F7B5D0029726}"/>
              </a:ext>
            </a:extLst>
          </p:cNvPr>
          <p:cNvSpPr txBox="1"/>
          <p:nvPr/>
        </p:nvSpPr>
        <p:spPr>
          <a:xfrm>
            <a:off x="1016145" y="1151024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Processing / Computational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A8F69-1289-8D73-ACB8-106CAEEB24A8}"/>
              </a:ext>
            </a:extLst>
          </p:cNvPr>
          <p:cNvSpPr txBox="1"/>
          <p:nvPr/>
        </p:nvSpPr>
        <p:spPr>
          <a:xfrm>
            <a:off x="6590393" y="1151024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FACD0-4C23-AEBF-0AFF-4FE1EE1F6C94}"/>
              </a:ext>
            </a:extLst>
          </p:cNvPr>
          <p:cNvSpPr txBox="1"/>
          <p:nvPr/>
        </p:nvSpPr>
        <p:spPr>
          <a:xfrm>
            <a:off x="844716" y="1520356"/>
            <a:ext cx="4900959" cy="502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Finite Element Simulation as a third point of verification for the time constant associated with the chip-to-solder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Accurate implementation of structure function method and comparison to the method presented 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Generalization of postprocessing to include arbitrary / pulsed heating current waveforms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general tool / metric to analyze the effect of void size and 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026A9-0FEF-5A33-707B-4AB06F67B822}"/>
              </a:ext>
            </a:extLst>
          </p:cNvPr>
          <p:cNvSpPr txBox="1"/>
          <p:nvPr/>
        </p:nvSpPr>
        <p:spPr>
          <a:xfrm>
            <a:off x="6370692" y="1520356"/>
            <a:ext cx="5132907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samples! See if the model is truly accurate, and also examine results for different solder alloys, surface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metallizations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and chip types.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 increased PCB thickness to determine if this causes the first tau peak to increase in prominence</a:t>
            </a:r>
          </a:p>
        </p:txBody>
      </p:sp>
    </p:spTree>
    <p:extLst>
      <p:ext uri="{BB962C8B-B14F-4D97-AF65-F5344CB8AC3E}">
        <p14:creationId xmlns:p14="http://schemas.microsoft.com/office/powerpoint/2010/main" val="241455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24AB-5B24-78A9-A3EA-BA902CB32984}"/>
              </a:ext>
            </a:extLst>
          </p:cNvPr>
          <p:cNvSpPr/>
          <p:nvPr/>
        </p:nvSpPr>
        <p:spPr>
          <a:xfrm>
            <a:off x="0" y="4540777"/>
            <a:ext cx="12192000" cy="2317223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21F4F-BAEB-E5FF-38EF-F4A1DE44DFCF}"/>
              </a:ext>
            </a:extLst>
          </p:cNvPr>
          <p:cNvCxnSpPr>
            <a:cxnSpLocks/>
          </p:cNvCxnSpPr>
          <p:nvPr/>
        </p:nvCxnSpPr>
        <p:spPr>
          <a:xfrm>
            <a:off x="6048602" y="153675"/>
            <a:ext cx="0" cy="41348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633ECE-3FEC-4CE4-ECCB-C78DA0A189F3}"/>
              </a:ext>
            </a:extLst>
          </p:cNvPr>
          <p:cNvSpPr txBox="1"/>
          <p:nvPr/>
        </p:nvSpPr>
        <p:spPr>
          <a:xfrm>
            <a:off x="1265932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84D87-D06E-29D7-392E-DFFCF8A03421}"/>
              </a:ext>
            </a:extLst>
          </p:cNvPr>
          <p:cNvSpPr txBox="1"/>
          <p:nvPr/>
        </p:nvSpPr>
        <p:spPr>
          <a:xfrm>
            <a:off x="7025165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B519C-99CB-CDBD-48A1-565D6199463A}"/>
              </a:ext>
            </a:extLst>
          </p:cNvPr>
          <p:cNvSpPr txBox="1"/>
          <p:nvPr/>
        </p:nvSpPr>
        <p:spPr>
          <a:xfrm>
            <a:off x="1227751" y="1020782"/>
            <a:ext cx="357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</a:t>
            </a:r>
            <a:r>
              <a:rPr lang="en-US" b="0" i="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Vladimír</a:t>
            </a:r>
            <a:r>
              <a:rPr lang="en-US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Székely</a:t>
            </a:r>
            <a:endParaRPr lang="en-US" b="0" i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B236E-809D-17B8-DA81-A91BF795BC5A}"/>
              </a:ext>
            </a:extLst>
          </p:cNvPr>
          <p:cNvSpPr txBox="1"/>
          <p:nvPr/>
        </p:nvSpPr>
        <p:spPr>
          <a:xfrm>
            <a:off x="6504742" y="743783"/>
            <a:ext cx="4459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Cosiansi</a:t>
            </a:r>
            <a:r>
              <a:rPr lang="en-US" sz="1200" dirty="0"/>
              <a:t>, Fernando. (2016). ISPET: Interface Sintering Process Enhanced Technology. 10.6092/</a:t>
            </a:r>
            <a:r>
              <a:rPr lang="en-US" sz="1200" dirty="0" err="1"/>
              <a:t>polito</a:t>
            </a:r>
            <a:r>
              <a:rPr lang="en-US" sz="1200" dirty="0"/>
              <a:t>/</a:t>
            </a:r>
            <a:r>
              <a:rPr lang="en-US" sz="1200" dirty="0" err="1"/>
              <a:t>porto</a:t>
            </a:r>
            <a:r>
              <a:rPr lang="en-US" sz="1200" dirty="0"/>
              <a:t>/2643767.</a:t>
            </a:r>
          </a:p>
          <a:p>
            <a:r>
              <a:rPr lang="en-US" sz="1200" dirty="0"/>
              <a:t>[2] Zhou, </a:t>
            </a:r>
            <a:r>
              <a:rPr lang="en-US" sz="1200" dirty="0" err="1"/>
              <a:t>Zhongfu</a:t>
            </a:r>
            <a:r>
              <a:rPr lang="en-US" sz="1200" dirty="0"/>
              <a:t> &amp; Holland, Paul &amp; </a:t>
            </a:r>
            <a:r>
              <a:rPr lang="en-US" sz="1200" dirty="0" err="1"/>
              <a:t>Igic</a:t>
            </a:r>
            <a:r>
              <a:rPr lang="en-US" sz="1200" dirty="0"/>
              <a:t>, Petar. (2008). Compact thermal model of a three-phase IGBT inverter power module. 167-170. 10.1109/ICMEL.2008.4559249. </a:t>
            </a:r>
          </a:p>
          <a:p>
            <a:r>
              <a:rPr lang="en-US" sz="1200" dirty="0"/>
              <a:t>[3] </a:t>
            </a:r>
            <a:r>
              <a:rPr lang="en-US" sz="1200" dirty="0" err="1"/>
              <a:t>Bjørn</a:t>
            </a:r>
            <a:r>
              <a:rPr lang="en-US" sz="1200" dirty="0"/>
              <a:t> </a:t>
            </a:r>
            <a:r>
              <a:rPr lang="en-US" sz="1200" dirty="0" err="1"/>
              <a:t>Jørgensen</a:t>
            </a:r>
            <a:r>
              <a:rPr lang="en-US" sz="1200" dirty="0"/>
              <a:t>, Asger &amp; Christensen, Nicklas &amp; Dalal, Dipen &amp; </a:t>
            </a:r>
            <a:r>
              <a:rPr lang="en-US" sz="1200" dirty="0" err="1"/>
              <a:t>Sønderskov</a:t>
            </a:r>
            <a:r>
              <a:rPr lang="en-US" sz="1200" dirty="0"/>
              <a:t>, Simon &amp; </a:t>
            </a:r>
            <a:r>
              <a:rPr lang="en-US" sz="1200" dirty="0" err="1"/>
              <a:t>Bęczkowski</a:t>
            </a:r>
            <a:r>
              <a:rPr lang="en-US" sz="1200" dirty="0"/>
              <a:t>, Szymon &amp; </a:t>
            </a:r>
            <a:r>
              <a:rPr lang="en-US" sz="1200" dirty="0" err="1"/>
              <a:t>Uhrenfeldt</a:t>
            </a:r>
            <a:r>
              <a:rPr lang="en-US" sz="1200" dirty="0"/>
              <a:t>, Christian &amp; Munk-Nielsen, Stig. (2017). Reduction of parasitic capacitance in 10 kV </a:t>
            </a:r>
            <a:r>
              <a:rPr lang="en-US" sz="1200" dirty="0" err="1"/>
              <a:t>SiC</a:t>
            </a:r>
            <a:r>
              <a:rPr lang="en-US" sz="1200" dirty="0"/>
              <a:t> MOSFET power modules using 3D FEM. 10.23919/EPE17ECCEEurope.2017.8098962. </a:t>
            </a:r>
          </a:p>
          <a:p>
            <a:r>
              <a:rPr lang="en-US" sz="1200" dirty="0"/>
              <a:t>[4] Vladimir </a:t>
            </a:r>
            <a:r>
              <a:rPr lang="en-US" sz="1200" dirty="0" err="1"/>
              <a:t>Székely</a:t>
            </a:r>
            <a:r>
              <a:rPr lang="en-US" sz="1200" dirty="0"/>
              <a:t>, Tran Van Bien, Fine structure of heat flow path in semiconductor devices: A measurement and identification method, Solid-State Electronics, Volume 31, Issue 9,1988, Pages 1363-1368, ISSN 0038-1101, </a:t>
            </a:r>
            <a:r>
              <a:rPr lang="en-US" sz="1200" dirty="0">
                <a:hlinkClick r:id="rId2"/>
              </a:rPr>
              <a:t>https://doi.org/10.1016/0038-1101(88)90099-8</a:t>
            </a:r>
            <a:r>
              <a:rPr lang="en-US" sz="1200" dirty="0"/>
              <a:t>. (https://www.sciencedirect.com/science/article/pii/0038110188900998)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4A0F5-C6C1-91AB-9FE8-BDFFB80A026C}"/>
              </a:ext>
            </a:extLst>
          </p:cNvPr>
          <p:cNvSpPr txBox="1"/>
          <p:nvPr/>
        </p:nvSpPr>
        <p:spPr>
          <a:xfrm>
            <a:off x="3000216" y="5426111"/>
            <a:ext cx="609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91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5A1C2-1AA6-20FA-D458-C63CA19F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" r="594"/>
          <a:stretch/>
        </p:blipFill>
        <p:spPr>
          <a:xfrm>
            <a:off x="7371245" y="464405"/>
            <a:ext cx="4567641" cy="35995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F6042-0B43-9D93-C572-04DDD2E87555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7A06886-CEED-9B60-489F-3A74BF6E43D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F54E9-6AE3-7625-D7AB-5CC827F41A6B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Why do we care about Thermal Resistance?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14A50-C676-FCB2-DC06-72311E5CDD02}"/>
                  </a:ext>
                </a:extLst>
              </p:cNvPr>
              <p:cNvSpPr txBox="1"/>
              <p:nvPr/>
            </p:nvSpPr>
            <p:spPr>
              <a:xfrm>
                <a:off x="1063498" y="2372999"/>
                <a:ext cx="5238750" cy="620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14A50-C676-FCB2-DC06-72311E5CD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98" y="2372999"/>
                <a:ext cx="5238750" cy="620298"/>
              </a:xfrm>
              <a:prstGeom prst="rect">
                <a:avLst/>
              </a:prstGeom>
              <a:blipFill>
                <a:blip r:embed="rId4"/>
                <a:stretch>
                  <a:fillRect t="-980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8A094BA-6F6F-1EFE-A3A1-4CDB57392CEA}"/>
              </a:ext>
            </a:extLst>
          </p:cNvPr>
          <p:cNvSpPr txBox="1"/>
          <p:nvPr/>
        </p:nvSpPr>
        <p:spPr>
          <a:xfrm>
            <a:off x="637722" y="1313277"/>
            <a:ext cx="570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resistance: measure of how easily a material conducts heat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4CD40-A376-0050-D19E-A14DD74A6D7D}"/>
              </a:ext>
            </a:extLst>
          </p:cNvPr>
          <p:cNvSpPr txBox="1"/>
          <p:nvPr/>
        </p:nvSpPr>
        <p:spPr>
          <a:xfrm>
            <a:off x="637722" y="3701518"/>
            <a:ext cx="582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Excess heat leads to semiconductor or package 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8D1A8-081D-9C07-ED84-3FC62BA930D3}"/>
              </a:ext>
            </a:extLst>
          </p:cNvPr>
          <p:cNvSpPr txBox="1"/>
          <p:nvPr/>
        </p:nvSpPr>
        <p:spPr>
          <a:xfrm>
            <a:off x="4917622" y="479349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Lowering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allows for…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DEA66-507D-E4FC-0363-9C3AEDF13D6A}"/>
              </a:ext>
            </a:extLst>
          </p:cNvPr>
          <p:cNvSpPr/>
          <p:nvPr/>
        </p:nvSpPr>
        <p:spPr>
          <a:xfrm>
            <a:off x="1746199" y="5373391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462B4-B6F4-1B2B-B3A9-CC3C858E7E48}"/>
              </a:ext>
            </a:extLst>
          </p:cNvPr>
          <p:cNvSpPr txBox="1"/>
          <p:nvPr/>
        </p:nvSpPr>
        <p:spPr>
          <a:xfrm>
            <a:off x="1680253" y="5538897"/>
            <a:ext cx="260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Cheaper / smaller cooling equipment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EFEB1-44AA-D017-FD96-BCC4FC879063}"/>
              </a:ext>
            </a:extLst>
          </p:cNvPr>
          <p:cNvSpPr/>
          <p:nvPr/>
        </p:nvSpPr>
        <p:spPr>
          <a:xfrm>
            <a:off x="5108121" y="5373390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DD05DC-54BD-39B7-102C-6B24D2E46298}"/>
              </a:ext>
            </a:extLst>
          </p:cNvPr>
          <p:cNvSpPr txBox="1"/>
          <p:nvPr/>
        </p:nvSpPr>
        <p:spPr>
          <a:xfrm>
            <a:off x="4354590" y="5671964"/>
            <a:ext cx="67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90480E-6810-0B0D-AC59-68F4EE23C268}"/>
              </a:ext>
            </a:extLst>
          </p:cNvPr>
          <p:cNvSpPr txBox="1"/>
          <p:nvPr/>
        </p:nvSpPr>
        <p:spPr>
          <a:xfrm>
            <a:off x="5069560" y="5677396"/>
            <a:ext cx="255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Higher power 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505878-C75C-ADF9-C52E-3D9C67D4E2B3}"/>
              </a:ext>
            </a:extLst>
          </p:cNvPr>
          <p:cNvSpPr/>
          <p:nvPr/>
        </p:nvSpPr>
        <p:spPr>
          <a:xfrm>
            <a:off x="8404098" y="5373390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F0593F-A744-5CEB-6546-670DD747F683}"/>
              </a:ext>
            </a:extLst>
          </p:cNvPr>
          <p:cNvSpPr txBox="1"/>
          <p:nvPr/>
        </p:nvSpPr>
        <p:spPr>
          <a:xfrm>
            <a:off x="7559187" y="5671964"/>
            <a:ext cx="870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F3206-BEF6-6257-EA9D-655C0EB0F9EB}"/>
              </a:ext>
            </a:extLst>
          </p:cNvPr>
          <p:cNvSpPr txBox="1"/>
          <p:nvPr/>
        </p:nvSpPr>
        <p:spPr>
          <a:xfrm>
            <a:off x="8690660" y="5538897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Higher reliability and lifetime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C45A3-9A15-0D06-22DE-CABA229929DD}"/>
              </a:ext>
            </a:extLst>
          </p:cNvPr>
          <p:cNvSpPr txBox="1"/>
          <p:nvPr/>
        </p:nvSpPr>
        <p:spPr>
          <a:xfrm>
            <a:off x="7875251" y="4244792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1. General Layout of Power Module. [1]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70E443-6714-3553-7DA7-7B768F8437A6}"/>
                  </a:ext>
                </a:extLst>
              </p14:cNvPr>
              <p14:cNvContentPartPr/>
              <p14:nvPr/>
            </p14:nvContentPartPr>
            <p14:xfrm>
              <a:off x="7350892" y="3469717"/>
              <a:ext cx="1037160" cy="60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70E443-6714-3553-7DA7-7B768F8437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5252" y="3433717"/>
                <a:ext cx="110880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14:cNvPr>
              <p14:cNvContentPartPr/>
              <p14:nvPr/>
            </p14:nvContentPartPr>
            <p14:xfrm>
              <a:off x="7268452" y="2870677"/>
              <a:ext cx="856800" cy="127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452" y="2808037"/>
                <a:ext cx="982440" cy="13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7917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7EA145-D97C-FD23-BDB8-C36BEBCD8BCD}"/>
              </a:ext>
            </a:extLst>
          </p:cNvPr>
          <p:cNvSpPr/>
          <p:nvPr/>
        </p:nvSpPr>
        <p:spPr>
          <a:xfrm>
            <a:off x="742496" y="1080314"/>
            <a:ext cx="4481967" cy="50734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6BA65-8B2A-E5E1-CFE6-DA9B5C66AF17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7DE7449-E3C3-112D-4403-C8280FE2689C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A2140-B4AD-E956-7C57-DF72C6A73374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Solder Voids</a:t>
            </a:r>
          </a:p>
        </p:txBody>
      </p:sp>
      <p:pic>
        <p:nvPicPr>
          <p:cNvPr id="8" name="Picture 7" descr="A black rectangular object with white dots&#10;&#10;Description automatically generated">
            <a:extLst>
              <a:ext uri="{FF2B5EF4-FFF2-40B4-BE49-F238E27FC236}">
                <a16:creationId xmlns:a16="http://schemas.microsoft.com/office/drawing/2014/main" id="{EE382458-2BB8-923D-6D84-5614D31E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8974" r="13888" b="4987"/>
          <a:stretch/>
        </p:blipFill>
        <p:spPr>
          <a:xfrm>
            <a:off x="861784" y="1194523"/>
            <a:ext cx="4243389" cy="4845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31DA5-2E40-3BE1-455C-834C92D2CE33}"/>
              </a:ext>
            </a:extLst>
          </p:cNvPr>
          <p:cNvSpPr txBox="1"/>
          <p:nvPr/>
        </p:nvSpPr>
        <p:spPr>
          <a:xfrm>
            <a:off x="1141977" y="6267943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2. X-ray image of voids inside the solder layer.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C995F-EEC5-D815-5564-EEFE6F1F82E9}"/>
              </a:ext>
            </a:extLst>
          </p:cNvPr>
          <p:cNvSpPr txBox="1"/>
          <p:nvPr/>
        </p:nvSpPr>
        <p:spPr>
          <a:xfrm>
            <a:off x="7122660" y="1145349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Main Cause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613A2-AD32-8992-ED3B-CB1C7D1ECA45}"/>
              </a:ext>
            </a:extLst>
          </p:cNvPr>
          <p:cNvSpPr/>
          <p:nvPr/>
        </p:nvSpPr>
        <p:spPr>
          <a:xfrm>
            <a:off x="6346372" y="1524623"/>
            <a:ext cx="4014788" cy="1244322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79F849-72F6-16E4-BD58-0583C066B8C5}"/>
              </a:ext>
            </a:extLst>
          </p:cNvPr>
          <p:cNvSpPr/>
          <p:nvPr/>
        </p:nvSpPr>
        <p:spPr>
          <a:xfrm>
            <a:off x="6346372" y="4664838"/>
            <a:ext cx="4014788" cy="1501478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D041-2526-418B-E4F7-132DC6F29A67}"/>
              </a:ext>
            </a:extLst>
          </p:cNvPr>
          <p:cNvSpPr txBox="1"/>
          <p:nvPr/>
        </p:nvSpPr>
        <p:spPr>
          <a:xfrm>
            <a:off x="7182191" y="429550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Solutions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F3C03-5323-B3AB-0295-FC87AA970CCD}"/>
              </a:ext>
            </a:extLst>
          </p:cNvPr>
          <p:cNvSpPr txBox="1"/>
          <p:nvPr/>
        </p:nvSpPr>
        <p:spPr>
          <a:xfrm>
            <a:off x="6767852" y="1762237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Trapped flux vapor encased by hardened solder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B62A87-93D8-CF96-91FD-3669212432B3}"/>
              </a:ext>
            </a:extLst>
          </p:cNvPr>
          <p:cNvSpPr txBox="1"/>
          <p:nvPr/>
        </p:nvSpPr>
        <p:spPr>
          <a:xfrm>
            <a:off x="6827382" y="4732804"/>
            <a:ext cx="305276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Vacuum solder oven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Optimized reflow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F801C-A4BF-133F-6BE1-0CAD3D8C9460}"/>
              </a:ext>
            </a:extLst>
          </p:cNvPr>
          <p:cNvSpPr/>
          <p:nvPr/>
        </p:nvSpPr>
        <p:spPr>
          <a:xfrm>
            <a:off x="6346372" y="3237611"/>
            <a:ext cx="4014788" cy="920056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0914B-14BB-8B14-DA68-942A1A1CBE8D}"/>
              </a:ext>
            </a:extLst>
          </p:cNvPr>
          <p:cNvSpPr txBox="1"/>
          <p:nvPr/>
        </p:nvSpPr>
        <p:spPr>
          <a:xfrm>
            <a:off x="6967539" y="2877234"/>
            <a:ext cx="28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Measurement Metric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A02EDE-581E-2FED-396E-739B94A1DA92}"/>
              </a:ext>
            </a:extLst>
          </p:cNvPr>
          <p:cNvSpPr txBox="1"/>
          <p:nvPr/>
        </p:nvSpPr>
        <p:spPr>
          <a:xfrm>
            <a:off x="6832145" y="3354855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Void percentage: ratio of voided area to total area</a:t>
            </a:r>
          </a:p>
        </p:txBody>
      </p:sp>
    </p:spTree>
    <p:extLst>
      <p:ext uri="{BB962C8B-B14F-4D97-AF65-F5344CB8AC3E}">
        <p14:creationId xmlns:p14="http://schemas.microsoft.com/office/powerpoint/2010/main" val="51406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5FF4F5-C8B6-7A52-6854-F55C9CA9502D}"/>
              </a:ext>
            </a:extLst>
          </p:cNvPr>
          <p:cNvSpPr/>
          <p:nvPr/>
        </p:nvSpPr>
        <p:spPr>
          <a:xfrm>
            <a:off x="8682038" y="4348160"/>
            <a:ext cx="3214687" cy="918628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54769-FAE4-5E38-0CD7-576F2902218D}"/>
              </a:ext>
            </a:extLst>
          </p:cNvPr>
          <p:cNvSpPr/>
          <p:nvPr/>
        </p:nvSpPr>
        <p:spPr>
          <a:xfrm>
            <a:off x="9158289" y="233362"/>
            <a:ext cx="2324100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26D39-FFD7-689A-ADAA-B792AD99C425}"/>
              </a:ext>
            </a:extLst>
          </p:cNvPr>
          <p:cNvSpPr/>
          <p:nvPr/>
        </p:nvSpPr>
        <p:spPr>
          <a:xfrm>
            <a:off x="4069500" y="1119188"/>
            <a:ext cx="3879268" cy="4848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Percentage Calculation</a:t>
            </a:r>
          </a:p>
        </p:txBody>
      </p:sp>
      <p:pic>
        <p:nvPicPr>
          <p:cNvPr id="6" name="Picture 5" descr="Red blots on a grey surface&#10;&#10;Description automatically generated">
            <a:extLst>
              <a:ext uri="{FF2B5EF4-FFF2-40B4-BE49-F238E27FC236}">
                <a16:creationId xmlns:a16="http://schemas.microsoft.com/office/drawing/2014/main" id="{A729923E-A929-23A5-01E9-D8CC4126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58" y="1204377"/>
            <a:ext cx="3739358" cy="4705708"/>
          </a:xfrm>
          <a:prstGeom prst="rect">
            <a:avLst/>
          </a:prstGeom>
        </p:spPr>
      </p:pic>
      <p:pic>
        <p:nvPicPr>
          <p:cNvPr id="9" name="Picture 8" descr="A yellow and black rectangular object&#10;&#10;Description automatically generated">
            <a:extLst>
              <a:ext uri="{FF2B5EF4-FFF2-40B4-BE49-F238E27FC236}">
                <a16:creationId xmlns:a16="http://schemas.microsoft.com/office/drawing/2014/main" id="{4F187E21-42C4-3B88-E17E-4ECD2702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0" t="8234" r="20075" b="16820"/>
          <a:stretch/>
        </p:blipFill>
        <p:spPr>
          <a:xfrm>
            <a:off x="9194736" y="290286"/>
            <a:ext cx="2233369" cy="281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1071B5-2522-E328-E813-12C30650B44C}"/>
              </a:ext>
            </a:extLst>
          </p:cNvPr>
          <p:cNvSpPr txBox="1"/>
          <p:nvPr/>
        </p:nvSpPr>
        <p:spPr>
          <a:xfrm>
            <a:off x="3973275" y="5999073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3. Selection of voided areas using Fill Tool method.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3B0B2-B5E3-1E26-F115-196F4E1E37FC}"/>
              </a:ext>
            </a:extLst>
          </p:cNvPr>
          <p:cNvSpPr txBox="1"/>
          <p:nvPr/>
        </p:nvSpPr>
        <p:spPr>
          <a:xfrm>
            <a:off x="8531606" y="3195411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4. Void selection with Threshold method.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12D32-DF5A-0066-2BCC-5632D3574597}"/>
              </a:ext>
            </a:extLst>
          </p:cNvPr>
          <p:cNvSpPr txBox="1"/>
          <p:nvPr/>
        </p:nvSpPr>
        <p:spPr>
          <a:xfrm>
            <a:off x="8540524" y="4473043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Traditional threshold method susceptible to chip tilt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45ECD-7B57-2B9A-FA8C-3383B0C8C8C8}"/>
              </a:ext>
            </a:extLst>
          </p:cNvPr>
          <p:cNvSpPr txBox="1"/>
          <p:nvPr/>
        </p:nvSpPr>
        <p:spPr>
          <a:xfrm>
            <a:off x="952047" y="111918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Fill Tool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8057-B28F-F998-FEF6-ECB97681BF50}"/>
              </a:ext>
            </a:extLst>
          </p:cNvPr>
          <p:cNvSpPr txBox="1"/>
          <p:nvPr/>
        </p:nvSpPr>
        <p:spPr>
          <a:xfrm>
            <a:off x="548170" y="1815568"/>
            <a:ext cx="31341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Capture Xray image of solder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Import into Photoshop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fill tool to select voided areas*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number of red pixels vs total pixels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31018-55D4-DF0D-E075-8A6A53BABCE8}"/>
              </a:ext>
            </a:extLst>
          </p:cNvPr>
          <p:cNvSpPr txBox="1"/>
          <p:nvPr/>
        </p:nvSpPr>
        <p:spPr>
          <a:xfrm>
            <a:off x="713624" y="5391483"/>
            <a:ext cx="2972551" cy="93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Fill Tool Threshold settings: 35, 27, 20, 13, 5. Use high settings for large voids and voids with highly contrasted edges.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9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6409-C62B-4F8C-A5B1-715FB7F4A4F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9C98329-9EA0-3E6F-5B7D-503433C438EA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F665-EC70-A17B-AC6E-8619F98EFCF8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DA239-B124-0E10-DFA1-77257C72E63A}"/>
              </a:ext>
            </a:extLst>
          </p:cNvPr>
          <p:cNvSpPr txBox="1"/>
          <p:nvPr/>
        </p:nvSpPr>
        <p:spPr>
          <a:xfrm>
            <a:off x="4215153" y="1785937"/>
            <a:ext cx="3881437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Voids cause an increase in the thermal resistance of a power module.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9AC3F-479D-A183-A120-BF74026854D2}"/>
              </a:ext>
            </a:extLst>
          </p:cNvPr>
          <p:cNvSpPr txBox="1"/>
          <p:nvPr/>
        </p:nvSpPr>
        <p:spPr>
          <a:xfrm>
            <a:off x="4941548" y="132724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27238-26FA-052E-A454-6425B2D868A8}"/>
                  </a:ext>
                </a:extLst>
              </p:cNvPr>
              <p:cNvSpPr txBox="1"/>
              <p:nvPr/>
            </p:nvSpPr>
            <p:spPr>
              <a:xfrm>
                <a:off x="771525" y="4070438"/>
                <a:ext cx="4976813" cy="885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27238-26FA-052E-A454-6425B2D8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4070438"/>
                <a:ext cx="4976813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ABF661-94D0-73D1-9A42-22565874CB9A}"/>
              </a:ext>
            </a:extLst>
          </p:cNvPr>
          <p:cNvCxnSpPr>
            <a:cxnSpLocks/>
          </p:cNvCxnSpPr>
          <p:nvPr/>
        </p:nvCxnSpPr>
        <p:spPr>
          <a:xfrm flipH="1">
            <a:off x="4133850" y="2709267"/>
            <a:ext cx="981075" cy="120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308B9D-BDD5-1238-9AE7-90A02C8EBE41}"/>
              </a:ext>
            </a:extLst>
          </p:cNvPr>
          <p:cNvCxnSpPr>
            <a:cxnSpLocks/>
          </p:cNvCxnSpPr>
          <p:nvPr/>
        </p:nvCxnSpPr>
        <p:spPr>
          <a:xfrm>
            <a:off x="7162800" y="2709267"/>
            <a:ext cx="1015093" cy="120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C76B64-7A38-A298-82D5-EB303A5FA04C}"/>
                  </a:ext>
                </a:extLst>
              </p:cNvPr>
              <p:cNvSpPr txBox="1"/>
              <p:nvPr/>
            </p:nvSpPr>
            <p:spPr>
              <a:xfrm>
                <a:off x="1405277" y="5358532"/>
                <a:ext cx="440021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1400" dirty="0"/>
                  <a:t>:       Model parameters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: 	  Void percentage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400" dirty="0"/>
                  <a:t>: 	  Predicted thermal resistance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C76B64-7A38-A298-82D5-EB303A5FA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277" y="5358532"/>
                <a:ext cx="4400211" cy="738664"/>
              </a:xfrm>
              <a:prstGeom prst="rect">
                <a:avLst/>
              </a:prstGeom>
              <a:blipFill>
                <a:blip r:embed="rId5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206275C-C82A-9789-CBEC-7438564AF9C0}"/>
              </a:ext>
            </a:extLst>
          </p:cNvPr>
          <p:cNvSpPr txBox="1"/>
          <p:nvPr/>
        </p:nvSpPr>
        <p:spPr>
          <a:xfrm>
            <a:off x="1795462" y="2815564"/>
            <a:ext cx="262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Should be predicted by the equation: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232C6-5B89-F645-36BF-15198C27BBF2}"/>
              </a:ext>
            </a:extLst>
          </p:cNvPr>
          <p:cNvSpPr txBox="1"/>
          <p:nvPr/>
        </p:nvSpPr>
        <p:spPr>
          <a:xfrm>
            <a:off x="8006442" y="2810487"/>
            <a:ext cx="2447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Should be able to be modeled as an LTI system:</a:t>
            </a:r>
          </a:p>
        </p:txBody>
      </p:sp>
      <p:pic>
        <p:nvPicPr>
          <p:cNvPr id="1028" name="Picture 4" descr="and Cauer (b) thermal networks ...">
            <a:extLst>
              <a:ext uri="{FF2B5EF4-FFF2-40B4-BE49-F238E27FC236}">
                <a16:creationId xmlns:a16="http://schemas.microsoft.com/office/drawing/2014/main" id="{06062C27-02AE-1F5A-92F7-41B0E088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92" y="3998072"/>
            <a:ext cx="1585234" cy="2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ADF205-5FC1-2564-58EF-781E4555375A}"/>
              </a:ext>
            </a:extLst>
          </p:cNvPr>
          <p:cNvSpPr txBox="1"/>
          <p:nvPr/>
        </p:nvSpPr>
        <p:spPr>
          <a:xfrm>
            <a:off x="7245461" y="6106049"/>
            <a:ext cx="3969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5. Foster network (a) and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Cauer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network (b) can be used as representations of LTI thermal systems [2].</a:t>
            </a:r>
          </a:p>
        </p:txBody>
      </p:sp>
    </p:spTree>
    <p:extLst>
      <p:ext uri="{BB962C8B-B14F-4D97-AF65-F5344CB8AC3E}">
        <p14:creationId xmlns:p14="http://schemas.microsoft.com/office/powerpoint/2010/main" val="180723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E79CF6-23A7-932B-5237-597535D7CF64}"/>
              </a:ext>
            </a:extLst>
          </p:cNvPr>
          <p:cNvSpPr/>
          <p:nvPr/>
        </p:nvSpPr>
        <p:spPr>
          <a:xfrm>
            <a:off x="4319588" y="1341012"/>
            <a:ext cx="4543425" cy="480374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Sample Creation</a:t>
            </a:r>
          </a:p>
        </p:txBody>
      </p:sp>
      <p:pic>
        <p:nvPicPr>
          <p:cNvPr id="7" name="Picture 6" descr="A green and white piece of electronics&#10;&#10;Description automatically generated">
            <a:extLst>
              <a:ext uri="{FF2B5EF4-FFF2-40B4-BE49-F238E27FC236}">
                <a16:creationId xmlns:a16="http://schemas.microsoft.com/office/drawing/2014/main" id="{FF864C07-5EA5-BB3E-9231-7BC57CBB1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92" y="1430369"/>
            <a:ext cx="4372802" cy="4625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24598C-23F7-BEEA-F9FA-49F003E66630}"/>
              </a:ext>
            </a:extLst>
          </p:cNvPr>
          <p:cNvSpPr txBox="1"/>
          <p:nvPr/>
        </p:nvSpPr>
        <p:spPr>
          <a:xfrm>
            <a:off x="4554534" y="6262917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6. Test sample construction.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F0B8-4716-3ADC-3970-306090B74A68}"/>
              </a:ext>
            </a:extLst>
          </p:cNvPr>
          <p:cNvSpPr txBox="1"/>
          <p:nvPr/>
        </p:nvSpPr>
        <p:spPr>
          <a:xfrm>
            <a:off x="959418" y="1116041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10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8F394-F6EE-930E-DB98-5F0D1A288DDE}"/>
              </a:ext>
            </a:extLst>
          </p:cNvPr>
          <p:cNvSpPr txBox="1"/>
          <p:nvPr/>
        </p:nvSpPr>
        <p:spPr>
          <a:xfrm>
            <a:off x="9427143" y="102668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Information: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2DB88-41ED-C2D7-C0C3-C2FFF1E64EB4}"/>
              </a:ext>
            </a:extLst>
          </p:cNvPr>
          <p:cNvSpPr txBox="1"/>
          <p:nvPr/>
        </p:nvSpPr>
        <p:spPr>
          <a:xfrm>
            <a:off x="529488" y="1701528"/>
            <a:ext cx="320300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SAC 305 solder paste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‘X’ shaped stencil with 100um thickness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Reflow in convection oven: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Manncorp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MC 301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 reflow profiles used (see appendix)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PCB surface metallization: bare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618-7493-B6F7-E3D3-1546CCA01CA1}"/>
              </a:ext>
            </a:extLst>
          </p:cNvPr>
          <p:cNvSpPr txBox="1"/>
          <p:nvPr/>
        </p:nvSpPr>
        <p:spPr>
          <a:xfrm>
            <a:off x="9283606" y="1639615"/>
            <a:ext cx="263022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Model: VS-4FD198H06A6BC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Size: 5.03mm X 3.35mm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Rated current: 50A</a:t>
            </a:r>
          </a:p>
        </p:txBody>
      </p:sp>
    </p:spTree>
    <p:extLst>
      <p:ext uri="{BB962C8B-B14F-4D97-AF65-F5344CB8AC3E}">
        <p14:creationId xmlns:p14="http://schemas.microsoft.com/office/powerpoint/2010/main" val="106405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Test Setup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F0A59C-C91D-94B7-929E-EB328F5C50F0}"/>
              </a:ext>
            </a:extLst>
          </p:cNvPr>
          <p:cNvSpPr/>
          <p:nvPr/>
        </p:nvSpPr>
        <p:spPr>
          <a:xfrm rot="5400000">
            <a:off x="4245397" y="3224043"/>
            <a:ext cx="604837" cy="52141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DB1F-A25B-5688-57A8-E7AFD56A06B7}"/>
              </a:ext>
            </a:extLst>
          </p:cNvPr>
          <p:cNvCxnSpPr>
            <a:cxnSpLocks/>
          </p:cNvCxnSpPr>
          <p:nvPr/>
        </p:nvCxnSpPr>
        <p:spPr>
          <a:xfrm>
            <a:off x="4823958" y="3101367"/>
            <a:ext cx="0" cy="76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8CF08-619C-10DD-0B73-394DACBEA10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346746" y="3484749"/>
            <a:ext cx="19403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29806-D898-8D52-ED05-DA595AB14D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346746" y="3484749"/>
            <a:ext cx="0" cy="6167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9D5585-6295-2254-D3B9-B12645BA9D42}"/>
              </a:ext>
            </a:extLst>
          </p:cNvPr>
          <p:cNvSpPr/>
          <p:nvPr/>
        </p:nvSpPr>
        <p:spPr>
          <a:xfrm>
            <a:off x="1999084" y="4101493"/>
            <a:ext cx="695324" cy="6953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5CAAF7-6A81-9E40-06BE-7BB77E0601A7}"/>
              </a:ext>
            </a:extLst>
          </p:cNvPr>
          <p:cNvCxnSpPr/>
          <p:nvPr/>
        </p:nvCxnSpPr>
        <p:spPr>
          <a:xfrm flipV="1">
            <a:off x="2346746" y="4230080"/>
            <a:ext cx="0" cy="446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05FAB-F859-71C3-7578-F90187F89BD3}"/>
              </a:ext>
            </a:extLst>
          </p:cNvPr>
          <p:cNvCxnSpPr>
            <a:cxnSpLocks/>
          </p:cNvCxnSpPr>
          <p:nvPr/>
        </p:nvCxnSpPr>
        <p:spPr>
          <a:xfrm flipH="1">
            <a:off x="4823958" y="3489510"/>
            <a:ext cx="2852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31BEA-F61F-B0CA-977D-E48E6C2B5E97}"/>
              </a:ext>
            </a:extLst>
          </p:cNvPr>
          <p:cNvCxnSpPr>
            <a:cxnSpLocks/>
          </p:cNvCxnSpPr>
          <p:nvPr/>
        </p:nvCxnSpPr>
        <p:spPr>
          <a:xfrm flipV="1">
            <a:off x="7676034" y="3482341"/>
            <a:ext cx="0" cy="2294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B9A5A2-4B8A-2F36-9DEA-76A8641676FB}"/>
              </a:ext>
            </a:extLst>
          </p:cNvPr>
          <p:cNvCxnSpPr>
            <a:cxnSpLocks/>
          </p:cNvCxnSpPr>
          <p:nvPr/>
        </p:nvCxnSpPr>
        <p:spPr>
          <a:xfrm flipH="1">
            <a:off x="2346746" y="5779481"/>
            <a:ext cx="5329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4B208-AAC0-4ADD-00F8-89A71C814C5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346746" y="4796817"/>
            <a:ext cx="0" cy="9826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22F337-9A7E-89AA-9783-F55DA06A9D6F}"/>
              </a:ext>
            </a:extLst>
          </p:cNvPr>
          <p:cNvSpPr/>
          <p:nvPr/>
        </p:nvSpPr>
        <p:spPr>
          <a:xfrm>
            <a:off x="3889675" y="3448236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B67E69-48B8-AD26-B9E3-C9758E634519}"/>
              </a:ext>
            </a:extLst>
          </p:cNvPr>
          <p:cNvSpPr/>
          <p:nvPr/>
        </p:nvSpPr>
        <p:spPr>
          <a:xfrm>
            <a:off x="5246988" y="3450222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9BFE2-4DFA-81B9-B7EB-0DDDC256960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926186" y="2618768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600AE-AD73-4A32-6F7C-371212D8CE40}"/>
              </a:ext>
            </a:extLst>
          </p:cNvPr>
          <p:cNvCxnSpPr>
            <a:cxnSpLocks/>
          </p:cNvCxnSpPr>
          <p:nvPr/>
        </p:nvCxnSpPr>
        <p:spPr>
          <a:xfrm>
            <a:off x="5283499" y="2615994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7FF05D-75BE-0D0A-251F-B9D094CD7820}"/>
              </a:ext>
            </a:extLst>
          </p:cNvPr>
          <p:cNvSpPr/>
          <p:nvPr/>
        </p:nvSpPr>
        <p:spPr>
          <a:xfrm>
            <a:off x="3889674" y="2550107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4CB007-7159-1B0B-E28B-C866388F1600}"/>
              </a:ext>
            </a:extLst>
          </p:cNvPr>
          <p:cNvSpPr/>
          <p:nvPr/>
        </p:nvSpPr>
        <p:spPr>
          <a:xfrm>
            <a:off x="5246988" y="2536614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2C519-B985-4E54-0F7E-FB48570950EE}"/>
              </a:ext>
            </a:extLst>
          </p:cNvPr>
          <p:cNvSpPr txBox="1"/>
          <p:nvPr/>
        </p:nvSpPr>
        <p:spPr>
          <a:xfrm>
            <a:off x="3733800" y="215046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	       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/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/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blipFill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BCBCB8-8AEA-B1E8-8228-55FC5C5F9DCB}"/>
              </a:ext>
            </a:extLst>
          </p:cNvPr>
          <p:cNvCxnSpPr>
            <a:cxnSpLocks/>
          </p:cNvCxnSpPr>
          <p:nvPr/>
        </p:nvCxnSpPr>
        <p:spPr>
          <a:xfrm flipV="1">
            <a:off x="4232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EE5A9A-1E95-7F7C-4B2E-8AC3D41242A3}"/>
              </a:ext>
            </a:extLst>
          </p:cNvPr>
          <p:cNvCxnSpPr>
            <a:cxnSpLocks/>
          </p:cNvCxnSpPr>
          <p:nvPr/>
        </p:nvCxnSpPr>
        <p:spPr>
          <a:xfrm flipH="1">
            <a:off x="423224" y="4436474"/>
            <a:ext cx="86201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5B947C-EC5D-1EE8-A667-593EE031A9BD}"/>
              </a:ext>
            </a:extLst>
          </p:cNvPr>
          <p:cNvCxnSpPr>
            <a:cxnSpLocks/>
          </p:cNvCxnSpPr>
          <p:nvPr/>
        </p:nvCxnSpPr>
        <p:spPr>
          <a:xfrm flipV="1">
            <a:off x="12868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251AA3-8B56-25C1-05E4-70EE28A9B886}"/>
              </a:ext>
            </a:extLst>
          </p:cNvPr>
          <p:cNvCxnSpPr>
            <a:cxnSpLocks/>
          </p:cNvCxnSpPr>
          <p:nvPr/>
        </p:nvCxnSpPr>
        <p:spPr>
          <a:xfrm flipH="1">
            <a:off x="1285236" y="4790486"/>
            <a:ext cx="45997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3E0312-8A08-5600-D20D-5CDD04128555}"/>
              </a:ext>
            </a:extLst>
          </p:cNvPr>
          <p:cNvCxnSpPr>
            <a:cxnSpLocks/>
          </p:cNvCxnSpPr>
          <p:nvPr/>
        </p:nvCxnSpPr>
        <p:spPr>
          <a:xfrm flipH="1">
            <a:off x="237486" y="4792074"/>
            <a:ext cx="1527175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/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8355794-DF72-12C1-45B3-A09E9434FC0F}"/>
              </a:ext>
            </a:extLst>
          </p:cNvPr>
          <p:cNvGrpSpPr/>
          <p:nvPr/>
        </p:nvGrpSpPr>
        <p:grpSpPr>
          <a:xfrm rot="16200000">
            <a:off x="4200153" y="4014580"/>
            <a:ext cx="695324" cy="695324"/>
            <a:chOff x="9354073" y="3871911"/>
            <a:chExt cx="695324" cy="69532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FDBC86-1254-5454-1888-0125751539D6}"/>
                </a:ext>
              </a:extLst>
            </p:cNvPr>
            <p:cNvSpPr/>
            <p:nvPr/>
          </p:nvSpPr>
          <p:spPr>
            <a:xfrm>
              <a:off x="9354073" y="3871911"/>
              <a:ext cx="695324" cy="6953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C45714-34EE-C1EF-F971-AAEDBE49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735" y="4000498"/>
              <a:ext cx="0" cy="44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A8C948-03BE-A3C5-ACC6-6D0730DAF151}"/>
              </a:ext>
            </a:extLst>
          </p:cNvPr>
          <p:cNvCxnSpPr>
            <a:cxnSpLocks/>
          </p:cNvCxnSpPr>
          <p:nvPr/>
        </p:nvCxnSpPr>
        <p:spPr>
          <a:xfrm>
            <a:off x="5283498" y="3476259"/>
            <a:ext cx="0" cy="909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A4372E-3338-8AED-1AFB-3DC0185C2C51}"/>
              </a:ext>
            </a:extLst>
          </p:cNvPr>
          <p:cNvCxnSpPr>
            <a:cxnSpLocks/>
          </p:cNvCxnSpPr>
          <p:nvPr/>
        </p:nvCxnSpPr>
        <p:spPr>
          <a:xfrm>
            <a:off x="3926185" y="3481925"/>
            <a:ext cx="1" cy="8850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5BECD3-931B-61B3-92D9-6ECD2D5435E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926185" y="4361336"/>
            <a:ext cx="273968" cy="9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DDB2552-1740-1870-EE8B-A1A3590E94BD}"/>
              </a:ext>
            </a:extLst>
          </p:cNvPr>
          <p:cNvCxnSpPr>
            <a:cxnSpLocks/>
          </p:cNvCxnSpPr>
          <p:nvPr/>
        </p:nvCxnSpPr>
        <p:spPr>
          <a:xfrm>
            <a:off x="4895478" y="4382424"/>
            <a:ext cx="388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/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𝑠𝑒𝑛𝑠𝑒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9D50ED8-1B5C-54C7-A930-79CFE001C2DB}"/>
              </a:ext>
            </a:extLst>
          </p:cNvPr>
          <p:cNvCxnSpPr>
            <a:cxnSpLocks/>
          </p:cNvCxnSpPr>
          <p:nvPr/>
        </p:nvCxnSpPr>
        <p:spPr>
          <a:xfrm flipH="1">
            <a:off x="5444647" y="5053267"/>
            <a:ext cx="1590427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/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DBEBBC-0EA8-8314-71C7-2DC26DA5F728}"/>
              </a:ext>
            </a:extLst>
          </p:cNvPr>
          <p:cNvCxnSpPr>
            <a:cxnSpLocks/>
          </p:cNvCxnSpPr>
          <p:nvPr/>
        </p:nvCxnSpPr>
        <p:spPr>
          <a:xfrm flipV="1">
            <a:off x="6511910" y="4823806"/>
            <a:ext cx="0" cy="229461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F398D9-B8E6-FCF9-7CEB-3BEBC0B88229}"/>
              </a:ext>
            </a:extLst>
          </p:cNvPr>
          <p:cNvCxnSpPr>
            <a:cxnSpLocks/>
          </p:cNvCxnSpPr>
          <p:nvPr/>
        </p:nvCxnSpPr>
        <p:spPr>
          <a:xfrm flipH="1">
            <a:off x="6511910" y="4823806"/>
            <a:ext cx="52316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A5E235F-C8A6-E021-52FB-77D12BD31B35}"/>
              </a:ext>
            </a:extLst>
          </p:cNvPr>
          <p:cNvCxnSpPr>
            <a:cxnSpLocks/>
          </p:cNvCxnSpPr>
          <p:nvPr/>
        </p:nvCxnSpPr>
        <p:spPr>
          <a:xfrm flipH="1">
            <a:off x="5659426" y="5053267"/>
            <a:ext cx="85248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/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D1FF12AA-89BF-64F1-79D3-7F5F45A39B60}"/>
              </a:ext>
            </a:extLst>
          </p:cNvPr>
          <p:cNvSpPr txBox="1"/>
          <p:nvPr/>
        </p:nvSpPr>
        <p:spPr>
          <a:xfrm>
            <a:off x="7254111" y="1497098"/>
            <a:ext cx="48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Junction Temperature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017023-448F-C3D9-E2C3-45B0821FD759}"/>
                  </a:ext>
                </a:extLst>
              </p:cNvPr>
              <p:cNvSpPr txBox="1"/>
              <p:nvPr/>
            </p:nvSpPr>
            <p:spPr>
              <a:xfrm>
                <a:off x="7533696" y="2145770"/>
                <a:ext cx="4290212" cy="33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=−227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−241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+247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017023-448F-C3D9-E2C3-45B0821FD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6" y="2145770"/>
                <a:ext cx="4290212" cy="338682"/>
              </a:xfrm>
              <a:prstGeom prst="rect">
                <a:avLst/>
              </a:prstGeom>
              <a:blipFill>
                <a:blip r:embed="rId9"/>
                <a:stretch>
                  <a:fillRect l="-994" r="-7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D40C8-00C6-0477-EE1D-EEF05E66F74D}"/>
              </a:ext>
            </a:extLst>
          </p:cNvPr>
          <p:cNvCxnSpPr>
            <a:cxnSpLocks/>
          </p:cNvCxnSpPr>
          <p:nvPr/>
        </p:nvCxnSpPr>
        <p:spPr>
          <a:xfrm>
            <a:off x="8616410" y="5188984"/>
            <a:ext cx="2904320" cy="48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954F4-5D32-9764-E0D6-E9D5D5239BED}"/>
              </a:ext>
            </a:extLst>
          </p:cNvPr>
          <p:cNvCxnSpPr>
            <a:cxnSpLocks/>
          </p:cNvCxnSpPr>
          <p:nvPr/>
        </p:nvCxnSpPr>
        <p:spPr>
          <a:xfrm>
            <a:off x="8617072" y="3984169"/>
            <a:ext cx="0" cy="1204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/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/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/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11EBB88-6C4A-C6C4-8056-6515CEDE1DF4}"/>
              </a:ext>
            </a:extLst>
          </p:cNvPr>
          <p:cNvSpPr txBox="1"/>
          <p:nvPr/>
        </p:nvSpPr>
        <p:spPr>
          <a:xfrm>
            <a:off x="8593680" y="3078161"/>
            <a:ext cx="294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Example Cooling Curve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0E291-A152-179D-96C2-9A2ABB46B5F9}"/>
              </a:ext>
            </a:extLst>
          </p:cNvPr>
          <p:cNvSpPr txBox="1"/>
          <p:nvPr/>
        </p:nvSpPr>
        <p:spPr>
          <a:xfrm>
            <a:off x="237486" y="5152759"/>
            <a:ext cx="1813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Tested currents: 5, 10, 15, 20, 22, 24A 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9B53FA3-AAA6-8046-4355-F9351F228BD9}"/>
              </a:ext>
            </a:extLst>
          </p:cNvPr>
          <p:cNvSpPr/>
          <p:nvPr/>
        </p:nvSpPr>
        <p:spPr>
          <a:xfrm>
            <a:off x="8649971" y="4167015"/>
            <a:ext cx="2252546" cy="1030373"/>
          </a:xfrm>
          <a:custGeom>
            <a:avLst/>
            <a:gdLst>
              <a:gd name="connsiteX0" fmla="*/ 0 w 2252546"/>
              <a:gd name="connsiteY0" fmla="*/ 0 h 1030373"/>
              <a:gd name="connsiteX1" fmla="*/ 173959 w 2252546"/>
              <a:gd name="connsiteY1" fmla="*/ 588784 h 1030373"/>
              <a:gd name="connsiteX2" fmla="*/ 878716 w 2252546"/>
              <a:gd name="connsiteY2" fmla="*/ 927782 h 1030373"/>
              <a:gd name="connsiteX3" fmla="*/ 2252546 w 2252546"/>
              <a:gd name="connsiteY3" fmla="*/ 1030373 h 10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546" h="1030373">
                <a:moveTo>
                  <a:pt x="0" y="0"/>
                </a:moveTo>
                <a:cubicBezTo>
                  <a:pt x="13753" y="217077"/>
                  <a:pt x="27506" y="434154"/>
                  <a:pt x="173959" y="588784"/>
                </a:cubicBezTo>
                <a:cubicBezTo>
                  <a:pt x="320412" y="743414"/>
                  <a:pt x="532285" y="854184"/>
                  <a:pt x="878716" y="927782"/>
                </a:cubicBezTo>
                <a:cubicBezTo>
                  <a:pt x="1225147" y="1001380"/>
                  <a:pt x="1955924" y="1028886"/>
                  <a:pt x="2252546" y="103037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Extraction of Heating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53C23-6B5D-FAA8-BB2D-A8812680B1EF}"/>
              </a:ext>
            </a:extLst>
          </p:cNvPr>
          <p:cNvSpPr txBox="1"/>
          <p:nvPr/>
        </p:nvSpPr>
        <p:spPr>
          <a:xfrm>
            <a:off x="2650479" y="1107120"/>
            <a:ext cx="689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cooling curve, calculate the heating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271D-ECE7-CF00-2315-0CD165FD1468}"/>
              </a:ext>
            </a:extLst>
          </p:cNvPr>
          <p:cNvSpPr txBox="1"/>
          <p:nvPr/>
        </p:nvSpPr>
        <p:spPr>
          <a:xfrm>
            <a:off x="258762" y="177304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E5E02-BE92-F475-55DD-DE53F5AD1602}"/>
              </a:ext>
            </a:extLst>
          </p:cNvPr>
          <p:cNvSpPr txBox="1"/>
          <p:nvPr/>
        </p:nvSpPr>
        <p:spPr>
          <a:xfrm>
            <a:off x="258761" y="286917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7CE5F-D1CD-2B3A-1640-13325CF9F517}"/>
              </a:ext>
            </a:extLst>
          </p:cNvPr>
          <p:cNvSpPr txBox="1"/>
          <p:nvPr/>
        </p:nvSpPr>
        <p:spPr>
          <a:xfrm>
            <a:off x="1085398" y="2321110"/>
            <a:ext cx="512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 is linear and time-invariant (LTI)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7F660-1C1F-F87D-4A54-31E4D3FECEE4}"/>
              </a:ext>
            </a:extLst>
          </p:cNvPr>
          <p:cNvSpPr txBox="1"/>
          <p:nvPr/>
        </p:nvSpPr>
        <p:spPr>
          <a:xfrm>
            <a:off x="1085397" y="3356259"/>
            <a:ext cx="59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System reaches steady-state within 200 seconds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6D0DA-F271-8359-42AC-F23D1C9FA8C4}"/>
              </a:ext>
            </a:extLst>
          </p:cNvPr>
          <p:cNvSpPr/>
          <p:nvPr/>
        </p:nvSpPr>
        <p:spPr>
          <a:xfrm>
            <a:off x="5080217" y="4331209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77198-AE59-A5F9-FBC1-8DB89A29C4DD}"/>
              </a:ext>
            </a:extLst>
          </p:cNvPr>
          <p:cNvSpPr/>
          <p:nvPr/>
        </p:nvSpPr>
        <p:spPr>
          <a:xfrm>
            <a:off x="5080216" y="5678424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8E15B-ACB9-FD95-265F-A9F777FE138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58766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F82BB-7312-3CC7-6BAA-C6453903A9B0}"/>
              </a:ext>
            </a:extLst>
          </p:cNvPr>
          <p:cNvCxnSpPr>
            <a:cxnSpLocks/>
          </p:cNvCxnSpPr>
          <p:nvPr/>
        </p:nvCxnSpPr>
        <p:spPr>
          <a:xfrm>
            <a:off x="4058766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AC3CFD-2AE3-8455-9302-D6F62955DB9F}"/>
              </a:ext>
            </a:extLst>
          </p:cNvPr>
          <p:cNvCxnSpPr>
            <a:cxnSpLocks/>
          </p:cNvCxnSpPr>
          <p:nvPr/>
        </p:nvCxnSpPr>
        <p:spPr>
          <a:xfrm>
            <a:off x="7004939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46376C-8FBC-7EC1-9369-D421AA26F32A}"/>
              </a:ext>
            </a:extLst>
          </p:cNvPr>
          <p:cNvCxnSpPr>
            <a:cxnSpLocks/>
          </p:cNvCxnSpPr>
          <p:nvPr/>
        </p:nvCxnSpPr>
        <p:spPr>
          <a:xfrm>
            <a:off x="7004939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6BA59E-04F4-512F-AE32-FFA249250616}"/>
              </a:ext>
            </a:extLst>
          </p:cNvPr>
          <p:cNvSpPr txBox="1"/>
          <p:nvPr/>
        </p:nvSpPr>
        <p:spPr>
          <a:xfrm>
            <a:off x="5501185" y="4417721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7BDE7-6371-4779-8B68-92AB35DFDD1B}"/>
              </a:ext>
            </a:extLst>
          </p:cNvPr>
          <p:cNvSpPr txBox="1"/>
          <p:nvPr/>
        </p:nvSpPr>
        <p:spPr>
          <a:xfrm>
            <a:off x="5497292" y="5768057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2846A-2781-A18B-FB3C-4FC699CE8F98}"/>
              </a:ext>
            </a:extLst>
          </p:cNvPr>
          <p:cNvCxnSpPr>
            <a:cxnSpLocks/>
          </p:cNvCxnSpPr>
          <p:nvPr/>
        </p:nvCxnSpPr>
        <p:spPr>
          <a:xfrm flipV="1">
            <a:off x="2918820" y="5944576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859D2F-2348-41BF-8DFE-1932A9BEBF31}"/>
              </a:ext>
            </a:extLst>
          </p:cNvPr>
          <p:cNvCxnSpPr>
            <a:cxnSpLocks/>
          </p:cNvCxnSpPr>
          <p:nvPr/>
        </p:nvCxnSpPr>
        <p:spPr>
          <a:xfrm flipH="1">
            <a:off x="2918820" y="5944576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5855F2-7B78-CE63-B8D8-4EE5196D3DC2}"/>
              </a:ext>
            </a:extLst>
          </p:cNvPr>
          <p:cNvCxnSpPr>
            <a:cxnSpLocks/>
          </p:cNvCxnSpPr>
          <p:nvPr/>
        </p:nvCxnSpPr>
        <p:spPr>
          <a:xfrm flipH="1">
            <a:off x="2711254" y="6298588"/>
            <a:ext cx="106957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/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AD1B87-6E38-D9A7-760E-4A502146823C}"/>
              </a:ext>
            </a:extLst>
          </p:cNvPr>
          <p:cNvCxnSpPr>
            <a:cxnSpLocks/>
          </p:cNvCxnSpPr>
          <p:nvPr/>
        </p:nvCxnSpPr>
        <p:spPr>
          <a:xfrm flipV="1">
            <a:off x="3626402" y="4597361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C1FCE-6D00-AEC5-1A6A-4F9D8ED06406}"/>
              </a:ext>
            </a:extLst>
          </p:cNvPr>
          <p:cNvCxnSpPr>
            <a:cxnSpLocks/>
          </p:cNvCxnSpPr>
          <p:nvPr/>
        </p:nvCxnSpPr>
        <p:spPr>
          <a:xfrm flipH="1">
            <a:off x="2764390" y="4597361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48C10-33EC-5D2C-22DF-EDF791CA5EB6}"/>
              </a:ext>
            </a:extLst>
          </p:cNvPr>
          <p:cNvCxnSpPr>
            <a:cxnSpLocks/>
          </p:cNvCxnSpPr>
          <p:nvPr/>
        </p:nvCxnSpPr>
        <p:spPr>
          <a:xfrm flipH="1">
            <a:off x="2674698" y="4951373"/>
            <a:ext cx="129640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/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/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h𝑒𝑎𝑡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/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/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+200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blipFill>
                <a:blip r:embed="rId6"/>
                <a:stretch>
                  <a:fillRect t="-327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/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+200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𝑒𝑛𝑣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AD068884-180D-31E7-3748-7BEB57C660D7}"/>
              </a:ext>
            </a:extLst>
          </p:cNvPr>
          <p:cNvSpPr/>
          <p:nvPr/>
        </p:nvSpPr>
        <p:spPr>
          <a:xfrm>
            <a:off x="8091488" y="5640840"/>
            <a:ext cx="4023070" cy="900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E79D00-BE01-06B5-8853-A8A5E17BF6C7}"/>
              </a:ext>
            </a:extLst>
          </p:cNvPr>
          <p:cNvCxnSpPr>
            <a:cxnSpLocks/>
          </p:cNvCxnSpPr>
          <p:nvPr/>
        </p:nvCxnSpPr>
        <p:spPr>
          <a:xfrm flipH="1">
            <a:off x="296642" y="5400675"/>
            <a:ext cx="11630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B414ED-388A-2DB1-5B8D-79159F143CB2}"/>
              </a:ext>
            </a:extLst>
          </p:cNvPr>
          <p:cNvSpPr txBox="1"/>
          <p:nvPr/>
        </p:nvSpPr>
        <p:spPr>
          <a:xfrm>
            <a:off x="504824" y="4342097"/>
            <a:ext cx="116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Cooling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C8E9B5-5626-1D83-43A2-6CE84E574F81}"/>
              </a:ext>
            </a:extLst>
          </p:cNvPr>
          <p:cNvSpPr txBox="1"/>
          <p:nvPr/>
        </p:nvSpPr>
        <p:spPr>
          <a:xfrm>
            <a:off x="504824" y="5744591"/>
            <a:ext cx="161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3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Rectangle 1183">
            <a:extLst>
              <a:ext uri="{FF2B5EF4-FFF2-40B4-BE49-F238E27FC236}">
                <a16:creationId xmlns:a16="http://schemas.microsoft.com/office/drawing/2014/main" id="{74D6C663-DE0A-749D-4AF8-4EA192D94D22}"/>
              </a:ext>
            </a:extLst>
          </p:cNvPr>
          <p:cNvSpPr/>
          <p:nvPr/>
        </p:nvSpPr>
        <p:spPr>
          <a:xfrm>
            <a:off x="1672236" y="5318682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431AFB4E-EB4F-DE1C-4827-67C2724C1013}"/>
              </a:ext>
            </a:extLst>
          </p:cNvPr>
          <p:cNvSpPr/>
          <p:nvPr/>
        </p:nvSpPr>
        <p:spPr>
          <a:xfrm>
            <a:off x="1672236" y="3621705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C9688-B3C1-146B-925B-3812D4376157}"/>
              </a:ext>
            </a:extLst>
          </p:cNvPr>
          <p:cNvSpPr/>
          <p:nvPr/>
        </p:nvSpPr>
        <p:spPr>
          <a:xfrm>
            <a:off x="1678144" y="1873567"/>
            <a:ext cx="5495571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Intensity Calculation</a:t>
            </a:r>
          </a:p>
        </p:txBody>
      </p:sp>
      <p:pic>
        <p:nvPicPr>
          <p:cNvPr id="1026" name="Picture 2" descr="Thermal distribution throughout power module layers simulated in COMSOL.">
            <a:extLst>
              <a:ext uri="{FF2B5EF4-FFF2-40B4-BE49-F238E27FC236}">
                <a16:creationId xmlns:a16="http://schemas.microsoft.com/office/drawing/2014/main" id="{CA308266-859D-8506-0CD1-E9A7F68C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90" y="506422"/>
            <a:ext cx="4362276" cy="24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93239-1915-AFD8-36E8-1FF333D0098C}"/>
              </a:ext>
            </a:extLst>
          </p:cNvPr>
          <p:cNvSpPr txBox="1"/>
          <p:nvPr/>
        </p:nvSpPr>
        <p:spPr>
          <a:xfrm>
            <a:off x="7223600" y="3017141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7. Example diagram of heat flow through a power device [3].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599D-370C-3E67-A0DD-B4DC3DF806FE}"/>
              </a:ext>
            </a:extLst>
          </p:cNvPr>
          <p:cNvSpPr txBox="1"/>
          <p:nvPr/>
        </p:nvSpPr>
        <p:spPr>
          <a:xfrm>
            <a:off x="1926206" y="146847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Single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CAF0F-A206-87F8-A485-8E48DDE7B17B}"/>
              </a:ext>
            </a:extLst>
          </p:cNvPr>
          <p:cNvSpPr txBox="1"/>
          <p:nvPr/>
        </p:nvSpPr>
        <p:spPr>
          <a:xfrm>
            <a:off x="1807142" y="32591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Lumped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BDCAE-08D0-67A1-4113-59A67188A05C}"/>
              </a:ext>
            </a:extLst>
          </p:cNvPr>
          <p:cNvSpPr txBox="1"/>
          <p:nvPr/>
        </p:nvSpPr>
        <p:spPr>
          <a:xfrm>
            <a:off x="1646294" y="4926051"/>
            <a:ext cx="26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/>
              <p:nvPr/>
            </p:nvSpPr>
            <p:spPr>
              <a:xfrm>
                <a:off x="2033588" y="2396666"/>
                <a:ext cx="2128916" cy="383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∗(1−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88" y="2396666"/>
                <a:ext cx="2128916" cy="383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/>
              <p:nvPr/>
            </p:nvSpPr>
            <p:spPr>
              <a:xfrm>
                <a:off x="1807142" y="3863378"/>
                <a:ext cx="2724014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3863378"/>
                <a:ext cx="2724014" cy="779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/>
              <p:nvPr/>
            </p:nvSpPr>
            <p:spPr>
              <a:xfrm>
                <a:off x="1807141" y="5644549"/>
                <a:ext cx="3051092" cy="619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1" y="5644549"/>
                <a:ext cx="3051092" cy="619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0D47EA-C6A5-6E88-E36E-4F9FA6754575}"/>
              </a:ext>
            </a:extLst>
          </p:cNvPr>
          <p:cNvSpPr txBox="1"/>
          <p:nvPr/>
        </p:nvSpPr>
        <p:spPr>
          <a:xfrm rot="5400000">
            <a:off x="-36566" y="3529088"/>
            <a:ext cx="239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Accuracy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4AB1C-2C4E-1F19-E611-AE52EFF6D7FD}"/>
              </a:ext>
            </a:extLst>
          </p:cNvPr>
          <p:cNvSpPr txBox="1"/>
          <p:nvPr/>
        </p:nvSpPr>
        <p:spPr>
          <a:xfrm>
            <a:off x="2150872" y="196805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CB5E642-6E9F-6899-6F26-DF0D8C655425}"/>
              </a:ext>
            </a:extLst>
          </p:cNvPr>
          <p:cNvGrpSpPr/>
          <p:nvPr/>
        </p:nvGrpSpPr>
        <p:grpSpPr>
          <a:xfrm>
            <a:off x="5056805" y="2275027"/>
            <a:ext cx="1222609" cy="555035"/>
            <a:chOff x="4531156" y="3444411"/>
            <a:chExt cx="2592553" cy="1176956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1137F06D-DACD-BF4E-FC96-7E73D34D5EF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27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098702DC-CED8-52A0-EAB5-677883ACC6E8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CF1C96FB-7EFB-B418-C025-CA77BC9353A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FE13B4A-66E9-EAB0-321B-903A8E5ECFAF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CAD3215-B714-6BB2-0077-CF086974D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06" y="3444413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9A0673A6-2C3E-1ACF-A1D3-D899BF9AB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1305" y="3444411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9E0D9086-4B7E-1358-AF31-CC1A1DBA3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235" y="3444413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721CA9C9-9379-804E-C32E-58CE7F9AE85E}"/>
                </a:ext>
              </a:extLst>
            </p:cNvPr>
            <p:cNvCxnSpPr>
              <a:cxnSpLocks/>
            </p:cNvCxnSpPr>
            <p:nvPr/>
          </p:nvCxnSpPr>
          <p:spPr>
            <a:xfrm>
              <a:off x="6135165" y="3444413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74C3E99-7351-F91E-47CE-55981AAA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235" y="3539663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94476D5-4762-5E5C-120A-EB0203ABA65A}"/>
                </a:ext>
              </a:extLst>
            </p:cNvPr>
            <p:cNvCxnSpPr>
              <a:cxnSpLocks/>
            </p:cNvCxnSpPr>
            <p:nvPr/>
          </p:nvCxnSpPr>
          <p:spPr>
            <a:xfrm>
              <a:off x="6420915" y="3539663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F4F28099-09A7-5326-B7B8-F1FE6A321DF2}"/>
                </a:ext>
              </a:extLst>
            </p:cNvPr>
            <p:cNvCxnSpPr>
              <a:cxnSpLocks/>
            </p:cNvCxnSpPr>
            <p:nvPr/>
          </p:nvCxnSpPr>
          <p:spPr>
            <a:xfrm>
              <a:off x="5479369" y="3539663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21BA1233-4873-96F3-DFB4-1FC23D9467A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96102DE7-CDD2-6FB2-3027-1F633275C799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4BACEC3A-2927-C6FE-AA1D-9FD9C6F61B35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29D8B71C-A5AD-D4BC-F182-273B360FFCDF}"/>
                </a:ext>
              </a:extLst>
            </p:cNvPr>
            <p:cNvGrpSpPr/>
            <p:nvPr/>
          </p:nvGrpSpPr>
          <p:grpSpPr>
            <a:xfrm>
              <a:off x="4531156" y="3999736"/>
              <a:ext cx="343836" cy="343836"/>
              <a:chOff x="6735129" y="5261330"/>
              <a:chExt cx="695324" cy="695324"/>
            </a:xfrm>
          </p:grpSpPr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9EDC0C32-4FB7-4F79-0ACA-2D8BFFC71A49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9A6D9269-F99F-0870-5ECF-3CE1B079F68C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C59F7CB-0AD5-19CB-9336-FA6641A04267}"/>
                </a:ext>
              </a:extLst>
            </p:cNvPr>
            <p:cNvCxnSpPr>
              <a:cxnSpLocks/>
              <a:endCxn id="1075" idx="0"/>
            </p:cNvCxnSpPr>
            <p:nvPr/>
          </p:nvCxnSpPr>
          <p:spPr>
            <a:xfrm>
              <a:off x="4703074" y="3821602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CA44676C-CA2D-ADAE-6185-91E3747C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712833" y="3821602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57F4DAF-19EB-381A-6C51-087F3640634E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821602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E94A3101-A7AE-7502-35D1-928DC26C0FF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225" y="3821602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1" name="Isosceles Triangle 1080">
              <a:extLst>
                <a:ext uri="{FF2B5EF4-FFF2-40B4-BE49-F238E27FC236}">
                  <a16:creationId xmlns:a16="http://schemas.microsoft.com/office/drawing/2014/main" id="{58F8505A-DEEB-1652-9C91-3C274094A20D}"/>
                </a:ext>
              </a:extLst>
            </p:cNvPr>
            <p:cNvSpPr/>
            <p:nvPr/>
          </p:nvSpPr>
          <p:spPr>
            <a:xfrm rot="10800000">
              <a:off x="6876059" y="4514098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2" name="Isosceles Triangle 1081">
              <a:extLst>
                <a:ext uri="{FF2B5EF4-FFF2-40B4-BE49-F238E27FC236}">
                  <a16:creationId xmlns:a16="http://schemas.microsoft.com/office/drawing/2014/main" id="{0B387EC0-53AF-DDF5-6F83-DB9600789083}"/>
                </a:ext>
              </a:extLst>
            </p:cNvPr>
            <p:cNvSpPr/>
            <p:nvPr/>
          </p:nvSpPr>
          <p:spPr>
            <a:xfrm rot="10800000">
              <a:off x="4579249" y="4501917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4C63C532-A6B8-DBE4-4613-AA960FFFD4B0}"/>
                </a:ext>
              </a:extLst>
            </p:cNvPr>
            <p:cNvCxnSpPr>
              <a:cxnSpLocks/>
              <a:stCxn id="1075" idx="4"/>
              <a:endCxn id="1082" idx="3"/>
            </p:cNvCxnSpPr>
            <p:nvPr/>
          </p:nvCxnSpPr>
          <p:spPr>
            <a:xfrm>
              <a:off x="4703074" y="4343572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1513CB1-404B-F626-2936-76DC060380D7}"/>
              </a:ext>
            </a:extLst>
          </p:cNvPr>
          <p:cNvSpPr txBox="1"/>
          <p:nvPr/>
        </p:nvSpPr>
        <p:spPr>
          <a:xfrm>
            <a:off x="4531087" y="1968052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367E342F-0ACD-3D47-5851-A80C8091930C}"/>
              </a:ext>
            </a:extLst>
          </p:cNvPr>
          <p:cNvGrpSpPr/>
          <p:nvPr/>
        </p:nvGrpSpPr>
        <p:grpSpPr>
          <a:xfrm>
            <a:off x="5204750" y="5633139"/>
            <a:ext cx="2998237" cy="641963"/>
            <a:chOff x="6051011" y="4766916"/>
            <a:chExt cx="5439982" cy="11647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EED538-4BE1-EE12-43B4-F7E54E8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3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D44B88-3930-3877-0819-76E657E2E05D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F73B62-D532-370B-7308-F12DD4FA06D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BDE2B-C6C9-E1A1-23C0-4A3D1F74FA3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C9993A-9B33-935F-E1D6-6E03EDACD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661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6E14B9-F739-155F-A19F-8D223753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1160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68CABB-101F-5D21-DE32-3FD3C13C3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090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30CA12-8767-A4D1-6FFC-A7EAA567C5F6}"/>
                </a:ext>
              </a:extLst>
            </p:cNvPr>
            <p:cNvCxnSpPr>
              <a:cxnSpLocks/>
            </p:cNvCxnSpPr>
            <p:nvPr/>
          </p:nvCxnSpPr>
          <p:spPr>
            <a:xfrm>
              <a:off x="7655020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E1B06-2AD9-64AD-F3B6-5AFA6844E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4090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4EA8D1-908C-7C8F-DB46-6D7E9B9DF0AE}"/>
                </a:ext>
              </a:extLst>
            </p:cNvPr>
            <p:cNvCxnSpPr>
              <a:cxnSpLocks/>
            </p:cNvCxnSpPr>
            <p:nvPr/>
          </p:nvCxnSpPr>
          <p:spPr>
            <a:xfrm>
              <a:off x="7940770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CECE13-FBFE-FED6-DD22-61DA735D2FA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224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1EB07B-F684-438C-5068-1B74F48AA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F7F73D-DC51-09A7-C19C-3C095EA5F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87F67E-2D94-DBDC-2535-420F5D7D6D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536BBE7-1055-ED20-3857-28C029962472}"/>
                </a:ext>
              </a:extLst>
            </p:cNvPr>
            <p:cNvGrpSpPr/>
            <p:nvPr/>
          </p:nvGrpSpPr>
          <p:grpSpPr>
            <a:xfrm>
              <a:off x="6051011" y="5322239"/>
              <a:ext cx="343836" cy="343836"/>
              <a:chOff x="6735129" y="5261330"/>
              <a:chExt cx="695324" cy="695324"/>
            </a:xfrm>
          </p:grpSpPr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98B0A0CA-2397-B1A1-A715-5D4B56CF927C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FAA911D-0CF5-8CEE-8D93-8D17FBF614CD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499BD460-2317-4364-D0EC-D1BD45EB9F2A}"/>
                </a:ext>
              </a:extLst>
            </p:cNvPr>
            <p:cNvCxnSpPr>
              <a:cxnSpLocks/>
              <a:endCxn id="1039" idx="0"/>
            </p:cNvCxnSpPr>
            <p:nvPr/>
          </p:nvCxnSpPr>
          <p:spPr>
            <a:xfrm>
              <a:off x="6222929" y="5144105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6B3A6A6E-555B-7D24-721A-1E608095BC2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688" y="5144105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0527F759-30E3-BD71-5EEA-B9FC34B22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9508" y="5137596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FBCE2BF-34EF-4353-1143-5DF6B2C44B3F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168" y="5137596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5" name="Isosceles Triangle 1054">
              <a:extLst>
                <a:ext uri="{FF2B5EF4-FFF2-40B4-BE49-F238E27FC236}">
                  <a16:creationId xmlns:a16="http://schemas.microsoft.com/office/drawing/2014/main" id="{330E7880-608E-2C82-3E22-A5386E96BFF7}"/>
                </a:ext>
              </a:extLst>
            </p:cNvPr>
            <p:cNvSpPr/>
            <p:nvPr/>
          </p:nvSpPr>
          <p:spPr>
            <a:xfrm rot="10800000">
              <a:off x="11243343" y="5823676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Isosceles Triangle 1055">
              <a:extLst>
                <a:ext uri="{FF2B5EF4-FFF2-40B4-BE49-F238E27FC236}">
                  <a16:creationId xmlns:a16="http://schemas.microsoft.com/office/drawing/2014/main" id="{2C91F4FA-2F7A-3966-5CE2-A4F752E3B402}"/>
                </a:ext>
              </a:extLst>
            </p:cNvPr>
            <p:cNvSpPr/>
            <p:nvPr/>
          </p:nvSpPr>
          <p:spPr>
            <a:xfrm rot="10800000">
              <a:off x="6099104" y="5824420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A6CBD00D-3E3C-8E24-E7B6-39B2F2727901}"/>
                </a:ext>
              </a:extLst>
            </p:cNvPr>
            <p:cNvCxnSpPr>
              <a:cxnSpLocks/>
              <a:stCxn id="1039" idx="4"/>
              <a:endCxn id="1056" idx="3"/>
            </p:cNvCxnSpPr>
            <p:nvPr/>
          </p:nvCxnSpPr>
          <p:spPr>
            <a:xfrm>
              <a:off x="6222929" y="5666075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E288F00-6E80-7981-F161-3A0F2A0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52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8D75B015-DD98-8F05-844B-FDE54E8DE916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9DFD944C-3B47-1E1C-24A7-1F248EE385A1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14A03705-EAE7-1657-2221-CEAD5373750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F8EF284-560C-D389-59DB-60AACF4C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060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6C7363D8-D658-BC46-E0F9-C145C4D6D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0559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D791980B-2931-0F71-26A7-107DB9AE6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489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C8151D8E-F71A-D44D-92C3-0CCEA1A734FC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9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1B2E7CD-8188-1D4E-C39B-22405A504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489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2EBCDF5C-8288-6C70-6A11-5F32304B2B69}"/>
                </a:ext>
              </a:extLst>
            </p:cNvPr>
            <p:cNvCxnSpPr>
              <a:cxnSpLocks/>
            </p:cNvCxnSpPr>
            <p:nvPr/>
          </p:nvCxnSpPr>
          <p:spPr>
            <a:xfrm>
              <a:off x="9730169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1F4E0478-E6F2-566C-E10E-C8B2E015CABE}"/>
                </a:ext>
              </a:extLst>
            </p:cNvPr>
            <p:cNvCxnSpPr>
              <a:cxnSpLocks/>
            </p:cNvCxnSpPr>
            <p:nvPr/>
          </p:nvCxnSpPr>
          <p:spPr>
            <a:xfrm>
              <a:off x="8788623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9EFCC080-4421-4B8D-25B7-65B18EC9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FA37BF8A-13C7-41E1-B031-5B53C3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351362F8-D237-09B9-5BF8-789A4CAB3AF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B3D4AF8-DCE9-DE00-6A40-507DBD881D6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5144105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2113D78C-E186-A8C1-E5A5-DEF7472DD155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5153474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4124E816-2726-C2AD-F8B1-C7801B3DC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619" y="5137596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CFB34B38-371D-F247-715F-C518B7250ACB}"/>
              </a:ext>
            </a:extLst>
          </p:cNvPr>
          <p:cNvGrpSpPr/>
          <p:nvPr/>
        </p:nvGrpSpPr>
        <p:grpSpPr>
          <a:xfrm>
            <a:off x="4858233" y="4077083"/>
            <a:ext cx="3344754" cy="563877"/>
            <a:chOff x="5660292" y="3981770"/>
            <a:chExt cx="2010968" cy="339020"/>
          </a:xfrm>
        </p:grpSpPr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E2474F90-9BE0-B434-9710-E7A9D81EB9F1}"/>
                </a:ext>
              </a:extLst>
            </p:cNvPr>
            <p:cNvCxnSpPr>
              <a:cxnSpLocks/>
            </p:cNvCxnSpPr>
            <p:nvPr/>
          </p:nvCxnSpPr>
          <p:spPr>
            <a:xfrm>
              <a:off x="6039467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F18B59A5-496E-5C34-4D82-8A6595F39A70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49A3A2C0-3BF1-BEFD-8A68-34698963F817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16EB79DB-72B6-D3F3-2BA0-6D570056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016A99CF-78D5-9C27-4EAF-8B58B41F5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578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3C4678B5-5F27-7CEF-53F8-DB20137C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9611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2E6F3EA6-B520-DDBD-210E-808B0854E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03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89472AF0-8199-AE86-4E11-E7F92BF67F64}"/>
                </a:ext>
              </a:extLst>
            </p:cNvPr>
            <p:cNvCxnSpPr>
              <a:cxnSpLocks/>
            </p:cNvCxnSpPr>
            <p:nvPr/>
          </p:nvCxnSpPr>
          <p:spPr>
            <a:xfrm>
              <a:off x="6113794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F242F12F-A9C1-B971-45A3-9F540963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423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CA872A5B-C76F-1C2C-A41D-150B584A4CDD}"/>
                </a:ext>
              </a:extLst>
            </p:cNvPr>
            <p:cNvCxnSpPr>
              <a:cxnSpLocks/>
            </p:cNvCxnSpPr>
            <p:nvPr/>
          </p:nvCxnSpPr>
          <p:spPr>
            <a:xfrm>
              <a:off x="6194585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F5D50D15-6DB7-0BAA-6E8E-03AA9AE3591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81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074C0CE-7A70-BA55-762C-852B69035DEA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EA21B7-B904-B8C1-E18C-E9E0930FAC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5733D65-F982-F471-138B-1668EE7A9B20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99F024A8-5D05-BD9A-F8C8-C59B11056E16}"/>
                </a:ext>
              </a:extLst>
            </p:cNvPr>
            <p:cNvGrpSpPr/>
            <p:nvPr/>
          </p:nvGrpSpPr>
          <p:grpSpPr>
            <a:xfrm>
              <a:off x="5660292" y="4138777"/>
              <a:ext cx="97213" cy="97213"/>
              <a:chOff x="6735129" y="5261330"/>
              <a:chExt cx="695324" cy="695324"/>
            </a:xfrm>
          </p:grpSpPr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6D63B94D-21ED-0C4B-93F3-6185733CE04A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7" name="Straight Arrow Connector 1136">
                <a:extLst>
                  <a:ext uri="{FF2B5EF4-FFF2-40B4-BE49-F238E27FC236}">
                    <a16:creationId xmlns:a16="http://schemas.microsoft.com/office/drawing/2014/main" id="{E576BE71-3CA6-F921-0623-8FA208428362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53EFB5D8-CF87-309A-5D44-AAC64EE09B62}"/>
                </a:ext>
              </a:extLst>
            </p:cNvPr>
            <p:cNvCxnSpPr>
              <a:cxnSpLocks/>
              <a:endCxn id="1136" idx="0"/>
            </p:cNvCxnSpPr>
            <p:nvPr/>
          </p:nvCxnSpPr>
          <p:spPr>
            <a:xfrm>
              <a:off x="5708898" y="4088413"/>
              <a:ext cx="0" cy="503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ED435810-C254-C324-9C8A-50868867B8D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658" y="4088413"/>
              <a:ext cx="138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69E96015-8DA8-F239-5AE3-DC1A710822E8}"/>
                </a:ext>
              </a:extLst>
            </p:cNvPr>
            <p:cNvCxnSpPr>
              <a:cxnSpLocks/>
            </p:cNvCxnSpPr>
            <p:nvPr/>
          </p:nvCxnSpPr>
          <p:spPr>
            <a:xfrm>
              <a:off x="7543611" y="4096486"/>
              <a:ext cx="92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2FD3A215-2B1E-DEAB-F156-977D2B79939B}"/>
                </a:ext>
              </a:extLst>
            </p:cNvPr>
            <p:cNvCxnSpPr>
              <a:cxnSpLocks/>
            </p:cNvCxnSpPr>
            <p:nvPr/>
          </p:nvCxnSpPr>
          <p:spPr>
            <a:xfrm>
              <a:off x="7636251" y="4096486"/>
              <a:ext cx="0" cy="19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Isosceles Triangle 1141">
              <a:extLst>
                <a:ext uri="{FF2B5EF4-FFF2-40B4-BE49-F238E27FC236}">
                  <a16:creationId xmlns:a16="http://schemas.microsoft.com/office/drawing/2014/main" id="{78541D02-BF9A-CC23-34DA-8468D820E492}"/>
                </a:ext>
              </a:extLst>
            </p:cNvPr>
            <p:cNvSpPr/>
            <p:nvPr/>
          </p:nvSpPr>
          <p:spPr>
            <a:xfrm rot="10800000">
              <a:off x="7601242" y="4290462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Isosceles Triangle 1142">
              <a:extLst>
                <a:ext uri="{FF2B5EF4-FFF2-40B4-BE49-F238E27FC236}">
                  <a16:creationId xmlns:a16="http://schemas.microsoft.com/office/drawing/2014/main" id="{0FD2E580-C5C8-1B52-BE04-F456A77FD51B}"/>
                </a:ext>
              </a:extLst>
            </p:cNvPr>
            <p:cNvSpPr/>
            <p:nvPr/>
          </p:nvSpPr>
          <p:spPr>
            <a:xfrm rot="10800000">
              <a:off x="5673889" y="4280758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D4A2207-20D4-41DE-593E-C9595EF03C77}"/>
                </a:ext>
              </a:extLst>
            </p:cNvPr>
            <p:cNvCxnSpPr>
              <a:cxnSpLocks/>
              <a:stCxn id="1136" idx="4"/>
              <a:endCxn id="1143" idx="3"/>
            </p:cNvCxnSpPr>
            <p:nvPr/>
          </p:nvCxnSpPr>
          <p:spPr>
            <a:xfrm>
              <a:off x="5708898" y="4235990"/>
              <a:ext cx="0" cy="447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3EEBE444-547E-4714-3205-08DEDDB2451C}"/>
                </a:ext>
              </a:extLst>
            </p:cNvPr>
            <p:cNvCxnSpPr>
              <a:cxnSpLocks/>
            </p:cNvCxnSpPr>
            <p:nvPr/>
          </p:nvCxnSpPr>
          <p:spPr>
            <a:xfrm>
              <a:off x="654538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8BC77A63-5E3B-085F-2F8F-664E0C1136AD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D6125CAD-B7A7-1FED-1BBE-CDDA721741C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84417077-8F54-8098-7538-421F2C420672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6EAA0823-58D8-89F4-7A2B-868CE120F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496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BEDBD5DB-4BE3-F213-F5E4-4C90AA3D3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529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33E285B3-7ADB-ABC5-8772-7D5B283FB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2620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E35CEBEB-F5EB-CE0A-71D8-72F60DB25A27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12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7D435C07-018F-3018-A251-6FFAA66F0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341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B2289735-4AB2-4103-E18D-4AF1BB11DD4D}"/>
                </a:ext>
              </a:extLst>
            </p:cNvPr>
            <p:cNvCxnSpPr>
              <a:cxnSpLocks/>
            </p:cNvCxnSpPr>
            <p:nvPr/>
          </p:nvCxnSpPr>
          <p:spPr>
            <a:xfrm>
              <a:off x="6700503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47E047B-B4CB-DA95-7283-218B1A79623C}"/>
                </a:ext>
              </a:extLst>
            </p:cNvPr>
            <p:cNvCxnSpPr>
              <a:cxnSpLocks/>
            </p:cNvCxnSpPr>
            <p:nvPr/>
          </p:nvCxnSpPr>
          <p:spPr>
            <a:xfrm>
              <a:off x="6434299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227AD4C2-0CC5-4282-E743-858FF197F4C1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3E9057E9-426A-1995-DC07-26CF826010D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235A3A58-06BF-A2FD-1D28-767917A990C0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50FE5FBC-F387-2294-8C64-11E4019C54EE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88413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A4BFF82A-E9D0-170D-200C-CDEBA4E5EE4F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91062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A6B8FCC2-755D-7405-EDE8-BAFF99F04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26" y="4093837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2063051A-C3F7-7532-53FE-183E3BD13EE7}"/>
                </a:ext>
              </a:extLst>
            </p:cNvPr>
            <p:cNvCxnSpPr>
              <a:cxnSpLocks/>
            </p:cNvCxnSpPr>
            <p:nvPr/>
          </p:nvCxnSpPr>
          <p:spPr>
            <a:xfrm>
              <a:off x="7319921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9CE2B41-4907-297B-69C1-A35A762185AD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F19BB22F-1D67-7039-6783-0D8A5E8CA493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76345D63-D0DE-B7FE-83A4-383879527239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C5A4D338-A049-6FE1-293A-2C4E93461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032" y="3987194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50F82F52-7AF7-C730-7CBB-5F16DB803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064" y="3987194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3AFFADBA-1433-3504-CAEA-D67F80C8C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7156" y="3987194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0" name="Straight Connector 1169">
              <a:extLst>
                <a:ext uri="{FF2B5EF4-FFF2-40B4-BE49-F238E27FC236}">
                  <a16:creationId xmlns:a16="http://schemas.microsoft.com/office/drawing/2014/main" id="{BF9071C6-B4B0-E1AA-B59C-05B9E5784FCD}"/>
                </a:ext>
              </a:extLst>
            </p:cNvPr>
            <p:cNvCxnSpPr>
              <a:cxnSpLocks/>
            </p:cNvCxnSpPr>
            <p:nvPr/>
          </p:nvCxnSpPr>
          <p:spPr>
            <a:xfrm>
              <a:off x="7394248" y="3987194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1" name="Straight Connector 1170">
              <a:extLst>
                <a:ext uri="{FF2B5EF4-FFF2-40B4-BE49-F238E27FC236}">
                  <a16:creationId xmlns:a16="http://schemas.microsoft.com/office/drawing/2014/main" id="{E52AD66B-E17B-9715-6A8C-661D04CA3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876" y="4014125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A8EA1878-A612-1453-ADD5-C0546FE166A2}"/>
                </a:ext>
              </a:extLst>
            </p:cNvPr>
            <p:cNvCxnSpPr>
              <a:cxnSpLocks/>
            </p:cNvCxnSpPr>
            <p:nvPr/>
          </p:nvCxnSpPr>
          <p:spPr>
            <a:xfrm>
              <a:off x="7475038" y="4014125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3" name="Straight Connector 1172">
              <a:extLst>
                <a:ext uri="{FF2B5EF4-FFF2-40B4-BE49-F238E27FC236}">
                  <a16:creationId xmlns:a16="http://schemas.microsoft.com/office/drawing/2014/main" id="{D948E797-7AA1-8E16-E4EA-8B373C1F3323}"/>
                </a:ext>
              </a:extLst>
            </p:cNvPr>
            <p:cNvCxnSpPr>
              <a:cxnSpLocks/>
            </p:cNvCxnSpPr>
            <p:nvPr/>
          </p:nvCxnSpPr>
          <p:spPr>
            <a:xfrm>
              <a:off x="7208834" y="4014125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7C5B4F53-C587-51FF-375A-2B94D9851B4F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6C93686E-E285-C79B-52A7-7BF381E1D0D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94F11114-2634-EE48-F4AF-AAC9B21AEA45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14124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7" name="Straight Connector 1176">
              <a:extLst>
                <a:ext uri="{FF2B5EF4-FFF2-40B4-BE49-F238E27FC236}">
                  <a16:creationId xmlns:a16="http://schemas.microsoft.com/office/drawing/2014/main" id="{E0D6B7CC-485D-2891-0EA0-00F42A91F353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96486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1" name="TextBox 1180">
            <a:extLst>
              <a:ext uri="{FF2B5EF4-FFF2-40B4-BE49-F238E27FC236}">
                <a16:creationId xmlns:a16="http://schemas.microsoft.com/office/drawing/2014/main" id="{67100194-FA27-21B7-7007-8D378F51870B}"/>
              </a:ext>
            </a:extLst>
          </p:cNvPr>
          <p:cNvSpPr txBox="1"/>
          <p:nvPr/>
        </p:nvSpPr>
        <p:spPr>
          <a:xfrm>
            <a:off x="2221257" y="361659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9AB780DA-0E21-1E8D-5E21-EB41D5A8546B}"/>
              </a:ext>
            </a:extLst>
          </p:cNvPr>
          <p:cNvSpPr txBox="1"/>
          <p:nvPr/>
        </p:nvSpPr>
        <p:spPr>
          <a:xfrm>
            <a:off x="5488898" y="366000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2C215AD4-CD99-D768-F2FC-DD16F7D7E0BD}"/>
              </a:ext>
            </a:extLst>
          </p:cNvPr>
          <p:cNvSpPr txBox="1"/>
          <p:nvPr/>
        </p:nvSpPr>
        <p:spPr>
          <a:xfrm>
            <a:off x="2221257" y="531868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85A380D5-DE24-6A4E-27F6-D75F489DA297}"/>
              </a:ext>
            </a:extLst>
          </p:cNvPr>
          <p:cNvSpPr/>
          <p:nvPr/>
        </p:nvSpPr>
        <p:spPr>
          <a:xfrm>
            <a:off x="6905917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B538B8C5-42D2-3EEF-5A06-CC347C42CC09}"/>
              </a:ext>
            </a:extLst>
          </p:cNvPr>
          <p:cNvSpPr/>
          <p:nvPr/>
        </p:nvSpPr>
        <p:spPr>
          <a:xfrm>
            <a:off x="6979943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C4681779-3AB0-6B00-4956-DB566C493315}"/>
              </a:ext>
            </a:extLst>
          </p:cNvPr>
          <p:cNvSpPr/>
          <p:nvPr/>
        </p:nvSpPr>
        <p:spPr>
          <a:xfrm>
            <a:off x="7057455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2F9DC003-7107-BCD8-3B37-D1555C864E61}"/>
              </a:ext>
            </a:extLst>
          </p:cNvPr>
          <p:cNvGrpSpPr/>
          <p:nvPr/>
        </p:nvGrpSpPr>
        <p:grpSpPr>
          <a:xfrm>
            <a:off x="7657559" y="5916344"/>
            <a:ext cx="197257" cy="45719"/>
            <a:chOff x="7058317" y="4442962"/>
            <a:chExt cx="197257" cy="45719"/>
          </a:xfrm>
        </p:grpSpPr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DB02C3F3-5A46-528B-C939-B48BC4B56651}"/>
                </a:ext>
              </a:extLst>
            </p:cNvPr>
            <p:cNvSpPr/>
            <p:nvPr/>
          </p:nvSpPr>
          <p:spPr>
            <a:xfrm>
              <a:off x="7058317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B8259E26-7E0B-6890-E3F7-EA0E687F74A7}"/>
                </a:ext>
              </a:extLst>
            </p:cNvPr>
            <p:cNvSpPr/>
            <p:nvPr/>
          </p:nvSpPr>
          <p:spPr>
            <a:xfrm>
              <a:off x="7132343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CFD42B33-2DD4-CEA4-4406-52F9AC2D05B8}"/>
                </a:ext>
              </a:extLst>
            </p:cNvPr>
            <p:cNvSpPr/>
            <p:nvPr/>
          </p:nvSpPr>
          <p:spPr>
            <a:xfrm>
              <a:off x="7209855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4" name="TextBox 1193">
            <a:extLst>
              <a:ext uri="{FF2B5EF4-FFF2-40B4-BE49-F238E27FC236}">
                <a16:creationId xmlns:a16="http://schemas.microsoft.com/office/drawing/2014/main" id="{5E3EFE02-F035-7060-CF7D-8B8F216C83CE}"/>
              </a:ext>
            </a:extLst>
          </p:cNvPr>
          <p:cNvSpPr txBox="1"/>
          <p:nvPr/>
        </p:nvSpPr>
        <p:spPr>
          <a:xfrm>
            <a:off x="5672339" y="530447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/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/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/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Left Brace 1197">
            <a:extLst>
              <a:ext uri="{FF2B5EF4-FFF2-40B4-BE49-F238E27FC236}">
                <a16:creationId xmlns:a16="http://schemas.microsoft.com/office/drawing/2014/main" id="{F0FFC8C5-1F8F-952C-203D-36332E1388AC}"/>
              </a:ext>
            </a:extLst>
          </p:cNvPr>
          <p:cNvSpPr/>
          <p:nvPr/>
        </p:nvSpPr>
        <p:spPr>
          <a:xfrm rot="16200000">
            <a:off x="7726131" y="5946094"/>
            <a:ext cx="87275" cy="309622"/>
          </a:xfrm>
          <a:prstGeom prst="leftBrace">
            <a:avLst>
              <a:gd name="adj1" fmla="val 8333"/>
              <a:gd name="adj2" fmla="val 49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/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0" name="Arrow: Down 1199">
            <a:extLst>
              <a:ext uri="{FF2B5EF4-FFF2-40B4-BE49-F238E27FC236}">
                <a16:creationId xmlns:a16="http://schemas.microsoft.com/office/drawing/2014/main" id="{33F777E2-C204-18F8-85C7-99019117FFE0}"/>
              </a:ext>
            </a:extLst>
          </p:cNvPr>
          <p:cNvSpPr/>
          <p:nvPr/>
        </p:nvSpPr>
        <p:spPr>
          <a:xfrm>
            <a:off x="671977" y="1251033"/>
            <a:ext cx="267258" cy="5224689"/>
          </a:xfrm>
          <a:prstGeom prst="down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Arrow Connector 1201">
            <a:extLst>
              <a:ext uri="{FF2B5EF4-FFF2-40B4-BE49-F238E27FC236}">
                <a16:creationId xmlns:a16="http://schemas.microsoft.com/office/drawing/2014/main" id="{0DF7747B-0B10-9F1C-E651-52C808316C8C}"/>
              </a:ext>
            </a:extLst>
          </p:cNvPr>
          <p:cNvCxnSpPr>
            <a:cxnSpLocks/>
            <a:stCxn id="1205" idx="1"/>
          </p:cNvCxnSpPr>
          <p:nvPr/>
        </p:nvCxnSpPr>
        <p:spPr>
          <a:xfrm flipH="1">
            <a:off x="8678700" y="5478466"/>
            <a:ext cx="501963" cy="22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/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solve for the continuous Tau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using the method shown in [4].</a:t>
                </a:r>
              </a:p>
            </p:txBody>
          </p:sp>
        </mc:Choice>
        <mc:Fallback xmlns="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blipFill>
                <a:blip r:embed="rId11"/>
                <a:stretch>
                  <a:fillRect l="-2010" t="-1613" r="-251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/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5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6937</TotalTime>
  <Words>1406</Words>
  <Application>Microsoft Office PowerPoint</Application>
  <PresentationFormat>Widescreen</PresentationFormat>
  <Paragraphs>178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Baskerville Old Face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Carlson</dc:creator>
  <cp:lastModifiedBy>Nathan Carlson</cp:lastModifiedBy>
  <cp:revision>9</cp:revision>
  <dcterms:created xsi:type="dcterms:W3CDTF">2024-09-12T22:17:46Z</dcterms:created>
  <dcterms:modified xsi:type="dcterms:W3CDTF">2024-09-18T16:58:32Z</dcterms:modified>
</cp:coreProperties>
</file>